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71" r:id="rId12"/>
    <p:sldId id="268" r:id="rId13"/>
    <p:sldId id="269" r:id="rId14"/>
    <p:sldId id="272" r:id="rId15"/>
    <p:sldId id="273" r:id="rId16"/>
    <p:sldId id="274" r:id="rId17"/>
    <p:sldId id="275" r:id="rId18"/>
    <p:sldId id="283" r:id="rId19"/>
    <p:sldId id="284" r:id="rId20"/>
    <p:sldId id="276" r:id="rId21"/>
    <p:sldId id="277" r:id="rId22"/>
    <p:sldId id="278" r:id="rId23"/>
    <p:sldId id="279" r:id="rId24"/>
    <p:sldId id="280" r:id="rId25"/>
    <p:sldId id="282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6" r:id="rId63"/>
    <p:sldId id="323" r:id="rId64"/>
    <p:sldId id="324" r:id="rId65"/>
    <p:sldId id="327" r:id="rId66"/>
    <p:sldId id="325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9" r:id="rId78"/>
    <p:sldId id="338" r:id="rId79"/>
    <p:sldId id="340" r:id="rId80"/>
    <p:sldId id="341" r:id="rId81"/>
    <p:sldId id="342" r:id="rId82"/>
    <p:sldId id="343" r:id="rId83"/>
    <p:sldId id="344" r:id="rId84"/>
    <p:sldId id="345" r:id="rId85"/>
    <p:sldId id="346" r:id="rId86"/>
    <p:sldId id="347" r:id="rId87"/>
    <p:sldId id="348" r:id="rId88"/>
    <p:sldId id="349" r:id="rId89"/>
    <p:sldId id="351" r:id="rId90"/>
    <p:sldId id="353" r:id="rId91"/>
    <p:sldId id="354" r:id="rId92"/>
    <p:sldId id="355" r:id="rId93"/>
    <p:sldId id="356" r:id="rId94"/>
    <p:sldId id="357" r:id="rId95"/>
    <p:sldId id="358" r:id="rId96"/>
    <p:sldId id="359" r:id="rId97"/>
    <p:sldId id="360" r:id="rId98"/>
    <p:sldId id="361" r:id="rId99"/>
    <p:sldId id="363" r:id="rId100"/>
    <p:sldId id="364" r:id="rId101"/>
    <p:sldId id="365" r:id="rId102"/>
    <p:sldId id="366" r:id="rId103"/>
    <p:sldId id="367" r:id="rId104"/>
    <p:sldId id="368" r:id="rId105"/>
    <p:sldId id="369" r:id="rId106"/>
    <p:sldId id="370" r:id="rId107"/>
    <p:sldId id="371" r:id="rId10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80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UNCLAS</a:t>
            </a:r>
          </a:p>
        </p:txBody>
      </p:sp>
    </p:spTree>
    <p:extLst>
      <p:ext uri="{BB962C8B-B14F-4D97-AF65-F5344CB8AC3E}">
        <p14:creationId xmlns:p14="http://schemas.microsoft.com/office/powerpoint/2010/main" val="3508048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mhp.redstone.army.mil/source/DAC_APP/AME/AMEmunitions.aspx?dodic=H185" TargetMode="Externa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mhp.redstone.army.mil/source/DAC_APP/AME/AMEmunitions.aspx?dodic=H557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hyperlink" Target="https://mhp.redstone.army.mil/source/DAC_APP/AME/AMEmunitions.aspx?dodic=HA34" TargetMode="External"/><Relationship Id="rId4" Type="http://schemas.openxmlformats.org/officeDocument/2006/relationships/image" Target="../media/image84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mhp.redstone.army.mil/source/DAC_APP/AME/AMEmunitions.aspx?dodic=H185" TargetMode="Externa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mhp.redstone.army.mil/source/DAC_APP/AME/AMEmunitions.aspx?dodic=H557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hyperlink" Target="https://mhp.redstone.army.mil/source/DAC_APP/AME/AMEmunitions.aspx?dodic=HA34" TargetMode="External"/><Relationship Id="rId4" Type="http://schemas.openxmlformats.org/officeDocument/2006/relationships/image" Target="../media/image8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3600"/>
            <a:ext cx="7772400" cy="1470025"/>
          </a:xfrm>
        </p:spPr>
        <p:txBody>
          <a:bodyPr>
            <a:norm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ROCKETS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5200" y="6019800"/>
            <a:ext cx="2675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lgerian" pitchFamily="82" charset="0"/>
              </a:rPr>
              <a:t>Reference </a:t>
            </a:r>
          </a:p>
          <a:p>
            <a:pPr algn="ctr"/>
            <a:r>
              <a:rPr lang="en-US" dirty="0" smtClean="0">
                <a:latin typeface="Algerian" pitchFamily="82" charset="0"/>
              </a:rPr>
              <a:t>Field Return Manual</a:t>
            </a:r>
            <a:endParaRPr lang="en-US" dirty="0">
              <a:latin typeface="Algerian" pitchFamily="8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INDIVIDUAL ITEM CHECKLIST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101" t="23125" r="3093" b="5850"/>
          <a:stretch>
            <a:fillRect/>
          </a:stretch>
        </p:blipFill>
        <p:spPr bwMode="auto">
          <a:xfrm>
            <a:off x="0" y="864010"/>
            <a:ext cx="9144000" cy="586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sz="3200" b="1" u="sng" dirty="0" smtClean="0">
                <a:solidFill>
                  <a:schemeClr val="tx1"/>
                </a:solidFill>
              </a:rPr>
              <a:t>TERMINAL LEARNING OBJECTIVE 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715000"/>
          </a:xfrm>
        </p:spPr>
        <p:txBody>
          <a:bodyPr/>
          <a:lstStyle/>
          <a:p>
            <a:pPr marL="233363" indent="-233363" eaLnBrk="1" hangingPunct="1">
              <a:buNone/>
              <a:tabLst>
                <a:tab pos="1371600" algn="l"/>
                <a:tab pos="2001838" algn="l"/>
              </a:tabLst>
            </a:pPr>
            <a:r>
              <a:rPr lang="en-US" sz="2000" b="1" dirty="0" smtClean="0">
                <a:latin typeface="+mj-lt"/>
              </a:rPr>
              <a:t>    ACTION: </a:t>
            </a:r>
            <a:r>
              <a:rPr lang="en-US" sz="2000" dirty="0" smtClean="0">
                <a:latin typeface="+mj-lt"/>
              </a:rPr>
              <a:t>Identify rockets, by its markings, colors, and distinct features.</a:t>
            </a:r>
          </a:p>
          <a:p>
            <a:pPr marL="233363" indent="-233363" eaLnBrk="1" hangingPunct="1">
              <a:buNone/>
              <a:tabLst>
                <a:tab pos="1371600" algn="l"/>
                <a:tab pos="2001838" algn="l"/>
              </a:tabLst>
            </a:pPr>
            <a:endParaRPr lang="en-US" sz="1600" dirty="0" smtClean="0">
              <a:latin typeface="+mj-lt"/>
            </a:endParaRPr>
          </a:p>
          <a:p>
            <a:pPr marL="233363" indent="-233363" eaLnBrk="1" hangingPunct="1">
              <a:buNone/>
              <a:tabLst>
                <a:tab pos="2001838" algn="l"/>
              </a:tabLst>
            </a:pPr>
            <a:r>
              <a:rPr lang="en-US" sz="2000" b="1" dirty="0" smtClean="0">
                <a:latin typeface="+mj-lt"/>
              </a:rPr>
              <a:t>    CONDITIONS: </a:t>
            </a:r>
            <a:r>
              <a:rPr lang="en-US" sz="2000" dirty="0" smtClean="0">
                <a:latin typeface="+mj-lt"/>
              </a:rPr>
              <a:t>Given, in a contemporary operating environment (COE), classroom instruction, selected inert rocket munitions, slides, reference materials, student H/O and PE.</a:t>
            </a:r>
          </a:p>
          <a:p>
            <a:pPr marL="233363" indent="-233363" eaLnBrk="1" hangingPunct="1">
              <a:buNone/>
              <a:tabLst>
                <a:tab pos="2001838" algn="l"/>
              </a:tabLst>
            </a:pPr>
            <a:endParaRPr lang="en-US" sz="1600" dirty="0" smtClean="0">
              <a:latin typeface="+mj-lt"/>
            </a:endParaRPr>
          </a:p>
          <a:p>
            <a:pPr marL="233363" indent="-233363" eaLnBrk="1" hangingPunct="1">
              <a:buNone/>
              <a:tabLst>
                <a:tab pos="2001838" algn="l"/>
              </a:tabLst>
            </a:pPr>
            <a:r>
              <a:rPr lang="en-US" sz="2000" b="1" dirty="0" smtClean="0">
                <a:latin typeface="+mj-lt"/>
              </a:rPr>
              <a:t>    STANDARDS: </a:t>
            </a:r>
            <a:r>
              <a:rPr lang="en-US" sz="2000" dirty="0" smtClean="0">
                <a:latin typeface="+mj-lt"/>
              </a:rPr>
              <a:t>Identify the various rockets and successfully pass the PE with 70% (at a minimum) and Annex A examinations.</a:t>
            </a:r>
          </a:p>
          <a:p>
            <a:pPr marL="233363" indent="-233363" eaLnBrk="1" hangingPunct="1">
              <a:tabLst>
                <a:tab pos="2001838" algn="l"/>
              </a:tabLst>
            </a:pPr>
            <a:endParaRPr lang="en-US" sz="1600" b="1" dirty="0" smtClean="0">
              <a:latin typeface="+mj-lt"/>
            </a:endParaRPr>
          </a:p>
          <a:p>
            <a:pPr marL="233363" indent="-233363" eaLnBrk="1" hangingPunct="1">
              <a:buNone/>
              <a:tabLst>
                <a:tab pos="2001838" algn="l"/>
              </a:tabLst>
            </a:pPr>
            <a:r>
              <a:rPr lang="en-US" sz="2000" b="1" dirty="0" smtClean="0">
                <a:latin typeface="+mj-lt"/>
              </a:rPr>
              <a:t>    SAFETY REQUIREMENTS: </a:t>
            </a:r>
            <a:r>
              <a:rPr lang="en-US" sz="2000" dirty="0" smtClean="0">
                <a:latin typeface="+mj-lt"/>
              </a:rPr>
              <a:t>None</a:t>
            </a:r>
          </a:p>
          <a:p>
            <a:pPr marL="233363" indent="-233363" eaLnBrk="1" hangingPunct="1">
              <a:tabLst>
                <a:tab pos="2001838" algn="l"/>
              </a:tabLst>
            </a:pPr>
            <a:endParaRPr lang="en-US" sz="1600" b="1" dirty="0" smtClean="0">
              <a:latin typeface="+mj-lt"/>
            </a:endParaRPr>
          </a:p>
          <a:p>
            <a:pPr marL="233363" indent="-233363" eaLnBrk="1" hangingPunct="1">
              <a:buNone/>
              <a:tabLst>
                <a:tab pos="2001838" algn="l"/>
              </a:tabLst>
            </a:pPr>
            <a:r>
              <a:rPr lang="en-US" sz="2000" b="1" dirty="0" smtClean="0">
                <a:latin typeface="+mj-lt"/>
              </a:rPr>
              <a:t>    SAFETY AWARENESS: </a:t>
            </a:r>
            <a:r>
              <a:rPr lang="en-US" sz="2000" dirty="0" smtClean="0">
                <a:latin typeface="+mj-lt"/>
              </a:rPr>
              <a:t>None</a:t>
            </a:r>
          </a:p>
          <a:p>
            <a:pPr marL="233363" indent="-233363" eaLnBrk="1" hangingPunct="1">
              <a:tabLst>
                <a:tab pos="2001838" algn="l"/>
              </a:tabLst>
            </a:pPr>
            <a:endParaRPr lang="en-US" sz="1600" b="1" dirty="0" smtClean="0">
              <a:latin typeface="+mj-lt"/>
            </a:endParaRPr>
          </a:p>
          <a:p>
            <a:pPr marL="233363" indent="-233363" eaLnBrk="1" hangingPunct="1">
              <a:buNone/>
              <a:tabLst>
                <a:tab pos="2001838" algn="l"/>
              </a:tabLst>
            </a:pPr>
            <a:r>
              <a:rPr lang="en-US" sz="2000" b="1" dirty="0" smtClean="0">
                <a:latin typeface="+mj-lt"/>
              </a:rPr>
              <a:t>    RISK ASSESSMENT LEVEL: </a:t>
            </a:r>
            <a:r>
              <a:rPr lang="en-US" sz="2000" dirty="0" smtClean="0">
                <a:latin typeface="+mj-lt"/>
              </a:rPr>
              <a:t>IV E No Risk</a:t>
            </a:r>
          </a:p>
          <a:p>
            <a:pPr marL="233363" indent="-233363" eaLnBrk="1" hangingPunct="1">
              <a:tabLst>
                <a:tab pos="2001838" algn="l"/>
              </a:tabLst>
            </a:pPr>
            <a:endParaRPr lang="en-US" sz="1600" b="1" dirty="0" smtClean="0">
              <a:latin typeface="+mj-lt"/>
            </a:endParaRPr>
          </a:p>
          <a:p>
            <a:pPr marL="233363" indent="-233363" eaLnBrk="1" hangingPunct="1">
              <a:buNone/>
              <a:tabLst>
                <a:tab pos="2001838" algn="l"/>
              </a:tabLst>
            </a:pPr>
            <a:r>
              <a:rPr lang="en-US" sz="2000" b="1" dirty="0" smtClean="0">
                <a:latin typeface="+mj-lt"/>
              </a:rPr>
              <a:t>    ENVIRONMENTAL CONSIDERATIONS: </a:t>
            </a:r>
            <a:r>
              <a:rPr lang="en-US" sz="2000" dirty="0" smtClean="0">
                <a:latin typeface="+mj-lt"/>
              </a:rPr>
              <a:t>None</a:t>
            </a:r>
          </a:p>
          <a:p>
            <a:pPr marL="233363" indent="-233363" eaLnBrk="1" hangingPunct="1">
              <a:tabLst>
                <a:tab pos="2001838" algn="l"/>
              </a:tabLst>
            </a:pPr>
            <a:endParaRPr lang="en-US" sz="2000" dirty="0" smtClean="0">
              <a:solidFill>
                <a:srgbClr val="FFC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89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sz="3200" b="1" u="sng" dirty="0" smtClean="0">
                <a:solidFill>
                  <a:schemeClr val="tx1"/>
                </a:solidFill>
              </a:rPr>
              <a:t>GENERAL CHARACTERISTICS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31837"/>
            <a:ext cx="9144000" cy="4525963"/>
          </a:xfrm>
        </p:spPr>
        <p:txBody>
          <a:bodyPr/>
          <a:lstStyle/>
          <a:p>
            <a:pPr marL="233363" indent="-233363" eaLnBrk="1" hangingPunct="1"/>
            <a:r>
              <a:rPr lang="en-US" sz="2400" dirty="0" smtClean="0">
                <a:latin typeface="+mj-lt"/>
              </a:rPr>
              <a:t>A military rocket consists of four components:</a:t>
            </a:r>
          </a:p>
          <a:p>
            <a:pPr marL="969963" lvl="2" indent="-333375" eaLnBrk="1" hangingPunct="1">
              <a:buNone/>
            </a:pPr>
            <a:r>
              <a:rPr lang="en-US" sz="2000" dirty="0" smtClean="0">
                <a:latin typeface="+mj-lt"/>
              </a:rPr>
              <a:t>-  Fuze</a:t>
            </a:r>
          </a:p>
          <a:p>
            <a:pPr marL="969963" lvl="2" indent="-333375" eaLnBrk="1" hangingPunct="1">
              <a:buNone/>
            </a:pPr>
            <a:r>
              <a:rPr lang="en-US" sz="2000" dirty="0" smtClean="0">
                <a:latin typeface="+mj-lt"/>
              </a:rPr>
              <a:t>-  Warhead</a:t>
            </a:r>
          </a:p>
          <a:p>
            <a:pPr marL="969963" lvl="2" indent="-333375" eaLnBrk="1" hangingPunct="1">
              <a:buNone/>
            </a:pPr>
            <a:r>
              <a:rPr lang="en-US" sz="2000" dirty="0" smtClean="0">
                <a:latin typeface="+mj-lt"/>
              </a:rPr>
              <a:t>-  Rocket motor</a:t>
            </a:r>
          </a:p>
          <a:p>
            <a:pPr marL="969963" lvl="2" indent="-333375" eaLnBrk="1" hangingPunct="1">
              <a:buNone/>
            </a:pPr>
            <a:r>
              <a:rPr lang="en-US" sz="2000" dirty="0" smtClean="0">
                <a:latin typeface="+mj-lt"/>
              </a:rPr>
              <a:t>-  Fin assembly</a:t>
            </a:r>
          </a:p>
          <a:p>
            <a:pPr eaLnBrk="1" hangingPunct="1"/>
            <a:endParaRPr lang="en-US" sz="1600" dirty="0" smtClean="0">
              <a:latin typeface="+mj-lt"/>
            </a:endParaRPr>
          </a:p>
          <a:p>
            <a:pPr marL="233363" indent="-233363" eaLnBrk="1" hangingPunct="1"/>
            <a:r>
              <a:rPr lang="en-US" sz="2400" dirty="0" smtClean="0">
                <a:latin typeface="+mj-lt"/>
              </a:rPr>
              <a:t>A rocket launcher holds the rocket and provides initial guidance and electrical contacts for firing</a:t>
            </a:r>
          </a:p>
          <a:p>
            <a:pPr marL="233363" indent="-233363" eaLnBrk="1" hangingPunct="1"/>
            <a:r>
              <a:rPr lang="en-US" sz="2400" dirty="0" smtClean="0">
                <a:latin typeface="+mj-lt"/>
              </a:rPr>
              <a:t>Launchers are mounted on vehicles, or aircraft</a:t>
            </a:r>
          </a:p>
        </p:txBody>
      </p:sp>
      <p:pic>
        <p:nvPicPr>
          <p:cNvPr id="1032" name="Picture 11" descr="hydra_70_0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19800" y="4572000"/>
            <a:ext cx="3124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295400"/>
            <a:ext cx="47656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C:\Users\randy.baldonado1\Pictures\2.75 Rkts Loa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72000"/>
            <a:ext cx="3505200" cy="2286000"/>
          </a:xfrm>
          <a:prstGeom prst="rect">
            <a:avLst/>
          </a:prstGeom>
          <a:noFill/>
        </p:spPr>
      </p:pic>
      <p:pic>
        <p:nvPicPr>
          <p:cNvPr id="4" name="Picture 5" descr="C:\Users\randy.baldonado1\Pictures\2.75 Rkts I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4572000"/>
            <a:ext cx="2514600" cy="228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590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sz="3200" b="1" u="sng" dirty="0" smtClean="0">
                <a:solidFill>
                  <a:schemeClr val="tx1"/>
                </a:solidFill>
              </a:rPr>
              <a:t>TYPICAL 2.75 INCH ROCKETS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2438400"/>
          </a:xfrm>
        </p:spPr>
        <p:txBody>
          <a:bodyPr/>
          <a:lstStyle/>
          <a:p>
            <a:pPr marL="228600" indent="-228600" eaLnBrk="1" hangingPunct="1"/>
            <a:r>
              <a:rPr lang="en-US" sz="2400" dirty="0" smtClean="0">
                <a:latin typeface="+mj-lt"/>
              </a:rPr>
              <a:t>The 2.75 inch (FFAR) </a:t>
            </a:r>
            <a:r>
              <a:rPr lang="en-US" sz="2400" b="1" u="sng" dirty="0" smtClean="0">
                <a:latin typeface="+mj-lt"/>
              </a:rPr>
              <a:t>F</a:t>
            </a:r>
            <a:r>
              <a:rPr lang="en-US" sz="2400" dirty="0" smtClean="0">
                <a:latin typeface="+mj-lt"/>
              </a:rPr>
              <a:t>olding </a:t>
            </a:r>
            <a:r>
              <a:rPr lang="en-US" sz="2400" b="1" u="sng" dirty="0" smtClean="0">
                <a:latin typeface="+mj-lt"/>
              </a:rPr>
              <a:t>F</a:t>
            </a:r>
            <a:r>
              <a:rPr lang="en-US" sz="2400" dirty="0" smtClean="0">
                <a:latin typeface="+mj-lt"/>
              </a:rPr>
              <a:t>in, </a:t>
            </a:r>
            <a:r>
              <a:rPr lang="en-US" sz="2400" b="1" u="sng" dirty="0" smtClean="0">
                <a:latin typeface="+mj-lt"/>
              </a:rPr>
              <a:t>A</a:t>
            </a:r>
            <a:r>
              <a:rPr lang="en-US" sz="2400" dirty="0" smtClean="0">
                <a:latin typeface="+mj-lt"/>
              </a:rPr>
              <a:t>ircraft </a:t>
            </a:r>
            <a:r>
              <a:rPr lang="en-US" sz="2400" b="1" u="sng" dirty="0" smtClean="0">
                <a:latin typeface="+mj-lt"/>
              </a:rPr>
              <a:t>R</a:t>
            </a:r>
            <a:r>
              <a:rPr lang="en-US" sz="2400" dirty="0" smtClean="0">
                <a:latin typeface="+mj-lt"/>
              </a:rPr>
              <a:t>ockets are air to ground rockets designed for deployment from rotary winged and other low speed aircraft.</a:t>
            </a:r>
          </a:p>
          <a:p>
            <a:pPr marL="228600" indent="-228600" eaLnBrk="1" hangingPunct="1">
              <a:buNone/>
            </a:pPr>
            <a:endParaRPr lang="en-US" sz="2400" dirty="0" smtClean="0">
              <a:solidFill>
                <a:srgbClr val="FFC000"/>
              </a:solidFill>
              <a:latin typeface="Arial Black" pitchFamily="34" charset="0"/>
            </a:endParaRPr>
          </a:p>
          <a:p>
            <a:pPr marL="233363" indent="-233363" eaLnBrk="1" hangingPunct="1"/>
            <a:r>
              <a:rPr lang="en-US" sz="2400" dirty="0" smtClean="0">
                <a:latin typeface="+mj-lt"/>
              </a:rPr>
              <a:t>Provided with a variety of warheads, they have a wide tactical application with high point target effectiveness.</a:t>
            </a:r>
          </a:p>
        </p:txBody>
      </p:sp>
      <p:pic>
        <p:nvPicPr>
          <p:cNvPr id="8198" name="Picture 6" descr="hydra70-001"/>
          <p:cNvPicPr>
            <a:picLocks noChangeAspect="1" noChangeArrowheads="1"/>
          </p:cNvPicPr>
          <p:nvPr/>
        </p:nvPicPr>
        <p:blipFill>
          <a:blip r:embed="rId2" cstate="screen"/>
          <a:srcRect l="-7011" t="-9352" r="-7005"/>
          <a:stretch>
            <a:fillRect/>
          </a:stretch>
        </p:blipFill>
        <p:spPr bwMode="auto">
          <a:xfrm>
            <a:off x="-152400" y="3352800"/>
            <a:ext cx="9372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hydra70-001"/>
          <p:cNvPicPr>
            <a:picLocks noChangeAspect="1" noChangeArrowheads="1"/>
          </p:cNvPicPr>
          <p:nvPr/>
        </p:nvPicPr>
        <p:blipFill>
          <a:blip r:embed="rId2" cstate="screen"/>
          <a:srcRect l="-7011" t="-9352" r="-7005"/>
          <a:stretch>
            <a:fillRect/>
          </a:stretch>
        </p:blipFill>
        <p:spPr bwMode="auto">
          <a:xfrm>
            <a:off x="-228600" y="3352800"/>
            <a:ext cx="9372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528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752600"/>
            <a:ext cx="9144000" cy="2971800"/>
          </a:xfrm>
          <a:prstGeom prst="rect">
            <a:avLst/>
          </a:prstGeom>
        </p:spPr>
        <p:txBody>
          <a:bodyPr/>
          <a:lstStyle/>
          <a:p>
            <a:pPr marL="233363" marR="0" lvl="0" indent="-2333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smtClean="0">
                <a:ln>
                  <a:solidFill>
                    <a:schemeClr val="bg1"/>
                  </a:solidFill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AME</a:t>
            </a:r>
            <a:r>
              <a:rPr kumimoji="0" lang="en-US" sz="3200" b="1" i="0" u="sng" strike="noStrike" kern="0" cap="none" spc="0" normalizeH="0" noProof="0" dirty="0" smtClean="0">
                <a:ln>
                  <a:solidFill>
                    <a:schemeClr val="bg1"/>
                  </a:solidFill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AND STUDENT-OUT</a:t>
            </a:r>
            <a:endParaRPr kumimoji="0" lang="en-US" sz="3200" b="1" i="0" u="sng" strike="noStrike" kern="0" cap="none" spc="0" normalizeH="0" baseline="0" noProof="0" dirty="0" smtClean="0">
              <a:ln>
                <a:solidFill>
                  <a:schemeClr val="bg1"/>
                </a:solidFill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467600" y="1981200"/>
            <a:ext cx="13716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152400" y="1371600"/>
            <a:ext cx="8763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   REFERENCES:  </a:t>
            </a:r>
            <a:r>
              <a:rPr lang="en-US" sz="2400" dirty="0" smtClean="0"/>
              <a:t>AME, Yellow Book, and TM 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   DODICs:  </a:t>
            </a:r>
            <a:r>
              <a:rPr lang="en-US" sz="2400" dirty="0" smtClean="0"/>
              <a:t>H974, HA14, H164, HA11, H519, H181,</a:t>
            </a:r>
          </a:p>
          <a:p>
            <a:r>
              <a:rPr lang="en-US" sz="2400" dirty="0" smtClean="0"/>
              <a:t>    J146/HA07, H185, H557, HA34, and HX06</a:t>
            </a:r>
          </a:p>
          <a:p>
            <a:endParaRPr lang="en-US" sz="2000" b="1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30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799"/>
          </a:xfrm>
        </p:spPr>
        <p:txBody>
          <a:bodyPr/>
          <a:lstStyle/>
          <a:p>
            <a:pPr eaLnBrk="1" hangingPunct="1"/>
            <a:r>
              <a:rPr lang="en-US" sz="3200" b="1" u="sng" dirty="0" smtClean="0">
                <a:solidFill>
                  <a:schemeClr val="tx1"/>
                </a:solidFill>
              </a:rPr>
              <a:t>MULTIPLE LAUNCH RKT SYSTEM (MLRS)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43000"/>
            <a:ext cx="8458200" cy="1447800"/>
          </a:xfrm>
        </p:spPr>
        <p:txBody>
          <a:bodyPr/>
          <a:lstStyle/>
          <a:p>
            <a:pPr marL="233363" indent="-233363" eaLnBrk="1" hangingPunct="1"/>
            <a:r>
              <a:rPr lang="en-US" sz="2400" dirty="0" smtClean="0"/>
              <a:t>  Two main components</a:t>
            </a:r>
          </a:p>
          <a:p>
            <a:pPr marL="569913" lvl="1" indent="-336550" eaLnBrk="1" hangingPunct="1">
              <a:buNone/>
            </a:pPr>
            <a:r>
              <a:rPr lang="en-US" sz="2400" dirty="0" smtClean="0"/>
              <a:t>   -   Rocket assembly</a:t>
            </a:r>
          </a:p>
          <a:p>
            <a:pPr marL="569913" lvl="1" indent="-336550" eaLnBrk="1" hangingPunct="1">
              <a:buNone/>
            </a:pPr>
            <a:r>
              <a:rPr lang="en-US" sz="2400" dirty="0" smtClean="0"/>
              <a:t>   -   Rocket Pod, Launcher pod container (LPC)</a:t>
            </a:r>
          </a:p>
        </p:txBody>
      </p:sp>
      <p:pic>
        <p:nvPicPr>
          <p:cNvPr id="1026" name="Picture 2" descr="C:\Users\randy.baldonado1\Pictures\MLRS_Multiple_Launch%20_Rocket_System_US_United_States_Army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200400"/>
            <a:ext cx="3962400" cy="3048000"/>
          </a:xfrm>
          <a:prstGeom prst="rect">
            <a:avLst/>
          </a:prstGeom>
          <a:noFill/>
        </p:spPr>
      </p:pic>
      <p:pic>
        <p:nvPicPr>
          <p:cNvPr id="7" name="Picture 2" descr="https://mhp.redstone.army.mil/source/DAC_APP/AME/AME_Content/Rockets/GROUND_ROCKETS/H185/Images/Thumbnail/H185_thumb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886200"/>
            <a:ext cx="4572000" cy="152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908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u="sng" dirty="0" smtClean="0">
                <a:ln>
                  <a:solidFill>
                    <a:srgbClr val="FFC000"/>
                  </a:solidFill>
                </a:ln>
                <a:solidFill>
                  <a:schemeClr val="tx1"/>
                </a:solidFill>
              </a:rPr>
              <a:t>MLRS ROCKET ASSEMBLY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066800"/>
            <a:ext cx="34211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   </a:t>
            </a:r>
            <a:r>
              <a:rPr lang="en-US" sz="2400" b="1" u="sng" dirty="0" smtClean="0"/>
              <a:t>Characteristics</a:t>
            </a:r>
            <a:r>
              <a:rPr lang="en-US" sz="2400" b="1" dirty="0" smtClean="0"/>
              <a:t> </a:t>
            </a:r>
          </a:p>
          <a:p>
            <a:r>
              <a:rPr lang="en-US" sz="2400" dirty="0" smtClean="0"/>
              <a:t>     -  Tube launched</a:t>
            </a:r>
          </a:p>
          <a:p>
            <a:r>
              <a:rPr lang="en-US" sz="2400" dirty="0" smtClean="0"/>
              <a:t>     -  Free flight rockets</a:t>
            </a:r>
          </a:p>
          <a:p>
            <a:r>
              <a:rPr lang="en-US" sz="2400" dirty="0" smtClean="0"/>
              <a:t>     -  Spin stabilized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4876800" y="106680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   </a:t>
            </a:r>
            <a:r>
              <a:rPr lang="en-US" sz="2400" b="1" u="sng" dirty="0" smtClean="0"/>
              <a:t>Components</a:t>
            </a:r>
            <a:r>
              <a:rPr lang="en-US" sz="2400" b="1" dirty="0" smtClean="0"/>
              <a:t> </a:t>
            </a:r>
          </a:p>
          <a:p>
            <a:r>
              <a:rPr lang="en-US" sz="2400" dirty="0" smtClean="0"/>
              <a:t>     -  Fuze</a:t>
            </a:r>
          </a:p>
          <a:p>
            <a:r>
              <a:rPr lang="en-US" sz="2400" dirty="0" smtClean="0"/>
              <a:t>     -  Warhead Assembly</a:t>
            </a:r>
          </a:p>
          <a:p>
            <a:r>
              <a:rPr lang="en-US" sz="2400" dirty="0" smtClean="0"/>
              <a:t>     -  Rkt Motor Assembly</a:t>
            </a:r>
          </a:p>
          <a:p>
            <a:r>
              <a:rPr lang="en-US" sz="2400" dirty="0" smtClean="0"/>
              <a:t>     -  4 Spring loaded canted           </a:t>
            </a:r>
          </a:p>
          <a:p>
            <a:r>
              <a:rPr lang="en-US" sz="2400" dirty="0" smtClean="0"/>
              <a:t>         fins w/a fin opening </a:t>
            </a:r>
          </a:p>
          <a:p>
            <a:r>
              <a:rPr lang="en-US" sz="2400" dirty="0" smtClean="0"/>
              <a:t>         restraint device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029200" y="4038600"/>
            <a:ext cx="4114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   </a:t>
            </a:r>
            <a:r>
              <a:rPr lang="en-US" sz="2000" b="1" u="sng" dirty="0" smtClean="0"/>
              <a:t>Payload</a:t>
            </a:r>
          </a:p>
          <a:p>
            <a:r>
              <a:rPr lang="en-US" dirty="0" smtClean="0"/>
              <a:t>      -   </a:t>
            </a:r>
            <a:r>
              <a:rPr lang="en-US" sz="2000" dirty="0" smtClean="0"/>
              <a:t>Each warhead contains 4</a:t>
            </a:r>
          </a:p>
          <a:p>
            <a:r>
              <a:rPr lang="en-US" sz="2000" dirty="0" smtClean="0"/>
              <a:t>          sabots and over 600 sub-                  </a:t>
            </a:r>
          </a:p>
          <a:p>
            <a:r>
              <a:rPr lang="en-US" sz="2000" dirty="0" smtClean="0"/>
              <a:t>          munitions </a:t>
            </a:r>
          </a:p>
          <a:p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   </a:t>
            </a:r>
            <a:r>
              <a:rPr lang="en-US" sz="2000" b="1" u="sng" dirty="0" smtClean="0"/>
              <a:t>Dimensions</a:t>
            </a:r>
          </a:p>
          <a:p>
            <a:r>
              <a:rPr lang="en-US" sz="2000" dirty="0" smtClean="0"/>
              <a:t>      L- 12’11” </a:t>
            </a:r>
            <a:r>
              <a:rPr lang="en-US" sz="2000" b="1" dirty="0" smtClean="0"/>
              <a:t>x</a:t>
            </a:r>
            <a:r>
              <a:rPr lang="en-US" sz="2000" dirty="0" smtClean="0"/>
              <a:t> W- 3’4” </a:t>
            </a:r>
            <a:r>
              <a:rPr lang="en-US" sz="2000" b="1" dirty="0" smtClean="0"/>
              <a:t>x</a:t>
            </a:r>
            <a:r>
              <a:rPr lang="en-US" sz="2000" dirty="0" smtClean="0"/>
              <a:t> H- 2’7”</a:t>
            </a:r>
          </a:p>
          <a:p>
            <a:r>
              <a:rPr lang="en-US" sz="2000" dirty="0" smtClean="0"/>
              <a:t>      Weight 683.55 lbs</a:t>
            </a:r>
            <a:endParaRPr lang="en-US" sz="2000" dirty="0"/>
          </a:p>
        </p:txBody>
      </p:sp>
      <p:pic>
        <p:nvPicPr>
          <p:cNvPr id="29699" name="Picture 3" descr="C:\Users\randy.baldonado1\Pictures\ML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43200"/>
            <a:ext cx="5105400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413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u="sng" dirty="0" smtClean="0">
                <a:ln>
                  <a:solidFill>
                    <a:srgbClr val="FFC000"/>
                  </a:solidFill>
                </a:ln>
                <a:solidFill>
                  <a:schemeClr val="tx1"/>
                </a:solidFill>
              </a:rPr>
              <a:t>MLRS ROCKET ASSEMBLY</a:t>
            </a:r>
          </a:p>
        </p:txBody>
      </p:sp>
      <p:pic>
        <p:nvPicPr>
          <p:cNvPr id="30722" name="Picture 2" descr="C:\Users\randy.baldonado1\Pictures\MLRS breakdow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90600"/>
            <a:ext cx="6324600" cy="4495800"/>
          </a:xfrm>
          <a:prstGeom prst="rect">
            <a:avLst/>
          </a:prstGeom>
          <a:noFill/>
        </p:spPr>
      </p:pic>
      <p:pic>
        <p:nvPicPr>
          <p:cNvPr id="30723" name="Picture 3" descr="C:\Users\randy.baldonado1\Pictures\MLRS Tan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4343401"/>
            <a:ext cx="4038600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839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685800" y="1143000"/>
            <a:ext cx="9144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33363" indent="-233363">
              <a:buFont typeface="Arial" pitchFamily="34" charset="0"/>
              <a:buChar char="•"/>
            </a:pPr>
            <a:r>
              <a:rPr lang="en-US" sz="2400" dirty="0" smtClean="0"/>
              <a:t> Various rockets and how to identify them</a:t>
            </a:r>
          </a:p>
          <a:p>
            <a:pPr marL="233363" indent="-233363"/>
            <a:endParaRPr lang="en-US" sz="2400" dirty="0" smtClean="0"/>
          </a:p>
          <a:p>
            <a:pPr marL="233363" indent="-233363">
              <a:buFont typeface="Arial" pitchFamily="34" charset="0"/>
              <a:buChar char="•"/>
            </a:pPr>
            <a:r>
              <a:rPr lang="en-US" sz="2400" dirty="0" smtClean="0"/>
              <a:t> Color codes</a:t>
            </a:r>
          </a:p>
          <a:p>
            <a:pPr marL="233363" indent="-233363"/>
            <a:endParaRPr lang="en-US" sz="2400" dirty="0" smtClean="0"/>
          </a:p>
          <a:p>
            <a:pPr marL="233363" indent="-233363">
              <a:buFont typeface="Arial" pitchFamily="34" charset="0"/>
              <a:buChar char="•"/>
            </a:pPr>
            <a:r>
              <a:rPr lang="en-US" sz="2400" dirty="0" smtClean="0"/>
              <a:t> Components of 2.75 Rkts</a:t>
            </a:r>
          </a:p>
          <a:p>
            <a:pPr marL="233363" indent="-233363">
              <a:buFont typeface="Arial" pitchFamily="34" charset="0"/>
              <a:buChar char="•"/>
            </a:pPr>
            <a:endParaRPr lang="en-US" sz="2400" dirty="0" smtClean="0"/>
          </a:p>
          <a:p>
            <a:pPr marL="233363" indent="-233363">
              <a:buFont typeface="Arial" pitchFamily="34" charset="0"/>
              <a:buChar char="•"/>
            </a:pPr>
            <a:r>
              <a:rPr lang="en-US" sz="2400" dirty="0" smtClean="0"/>
              <a:t> MLRS</a:t>
            </a:r>
          </a:p>
          <a:p>
            <a:pPr marL="233363" indent="-233363">
              <a:buFont typeface="Arial" pitchFamily="34" charset="0"/>
              <a:buChar char="•"/>
            </a:pPr>
            <a:endParaRPr lang="en-US" sz="2400" dirty="0" smtClean="0"/>
          </a:p>
          <a:p>
            <a:pPr marL="233363" indent="-233363">
              <a:buFont typeface="Arial" pitchFamily="34" charset="0"/>
              <a:buChar char="•"/>
            </a:pPr>
            <a:r>
              <a:rPr lang="en-US" sz="2400" dirty="0" smtClean="0"/>
              <a:t> 83MM and 66MM Rockets</a:t>
            </a:r>
          </a:p>
          <a:p>
            <a:pPr marL="233363" indent="-233363"/>
            <a:endParaRPr lang="en-US" sz="2400" dirty="0" smtClean="0"/>
          </a:p>
          <a:p>
            <a:pPr marL="233363" indent="-233363">
              <a:buFont typeface="Arial" pitchFamily="34" charset="0"/>
              <a:buChar char="•"/>
            </a:pPr>
            <a:r>
              <a:rPr lang="en-US" sz="2400" dirty="0" smtClean="0"/>
              <a:t> Intended use</a:t>
            </a:r>
          </a:p>
          <a:p>
            <a:pPr marL="233363" indent="-233363">
              <a:buFont typeface="Arial" pitchFamily="34" charset="0"/>
              <a:buChar char="•"/>
            </a:pPr>
            <a:endParaRPr lang="en-US" sz="2400" dirty="0" smtClean="0"/>
          </a:p>
          <a:p>
            <a:pPr marL="233363" indent="-233363">
              <a:buFont typeface="Arial" pitchFamily="34" charset="0"/>
              <a:buChar char="•"/>
            </a:pPr>
            <a:r>
              <a:rPr lang="en-US" sz="2400" dirty="0" smtClean="0"/>
              <a:t> Questions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40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SUMMARY</a:t>
            </a:r>
            <a:endParaRPr kumimoji="0" lang="en-US" sz="3200" b="1" i="0" u="sng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4451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INDIVIDUAL ITEM CHECKLIST</a:t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</a:b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(cont)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848" t="48931" r="2260" b="17294"/>
          <a:stretch>
            <a:fillRect/>
          </a:stretch>
        </p:blipFill>
        <p:spPr bwMode="auto">
          <a:xfrm>
            <a:off x="0" y="1524000"/>
            <a:ext cx="8891954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INDIVIDUAL ITEM CHECKLIST</a:t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</a:b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(cont)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7500" t="26667" r="22500" b="20000"/>
          <a:stretch>
            <a:fillRect/>
          </a:stretch>
        </p:blipFill>
        <p:spPr bwMode="auto">
          <a:xfrm>
            <a:off x="152400" y="1676400"/>
            <a:ext cx="4343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37615" t="25382" r="21101" b="20795"/>
          <a:stretch>
            <a:fillRect/>
          </a:stretch>
        </p:blipFill>
        <p:spPr bwMode="auto">
          <a:xfrm>
            <a:off x="4623954" y="1600200"/>
            <a:ext cx="4520046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REFERENCES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182" t="71212" r="4707" b="7197"/>
          <a:stretch>
            <a:fillRect/>
          </a:stretch>
        </p:blipFill>
        <p:spPr bwMode="auto">
          <a:xfrm>
            <a:off x="36286" y="1905000"/>
            <a:ext cx="907142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 smtClean="0">
                <a:latin typeface="Algerian" pitchFamily="82" charset="0"/>
              </a:rPr>
              <a:t>LIGHT-WEIGHT ANTI-ARMOR WEAPON (LAW)</a:t>
            </a:r>
            <a:endParaRPr lang="en-US" sz="5400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33400" y="2209800"/>
            <a:ext cx="2819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HA29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HA21</a:t>
            </a:r>
          </a:p>
          <a:p>
            <a:r>
              <a:rPr lang="en-US" sz="2800" dirty="0" smtClean="0"/>
              <a:t>  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2209800"/>
            <a:ext cx="73914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Rocket, 66mm, HE, M72A7 LAW with Graze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Rocket Assembly, 21mm M72AS LAW Trainer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latin typeface="Algerian" pitchFamily="82" charset="0"/>
              </a:rPr>
              <a:t/>
            </a:r>
            <a:br>
              <a:rPr lang="en-US" sz="5400" dirty="0" smtClean="0">
                <a:latin typeface="Algerian" pitchFamily="82" charset="0"/>
              </a:rPr>
            </a:br>
            <a:r>
              <a:rPr lang="en-US" dirty="0" smtClean="0">
                <a:latin typeface="Algerian" pitchFamily="82" charset="0"/>
              </a:rPr>
              <a:t>HA29 </a:t>
            </a:r>
            <a:br>
              <a:rPr lang="en-US" dirty="0" smtClean="0">
                <a:latin typeface="Algerian" pitchFamily="82" charset="0"/>
              </a:rPr>
            </a:br>
            <a:r>
              <a:rPr lang="en-US" dirty="0" smtClean="0">
                <a:latin typeface="Algerian" pitchFamily="82" charset="0"/>
              </a:rPr>
              <a:t>ROCKET, 66MM, HE</a:t>
            </a:r>
            <a:br>
              <a:rPr lang="en-US" dirty="0" smtClean="0">
                <a:latin typeface="Algerian" pitchFamily="82" charset="0"/>
              </a:rPr>
            </a:br>
            <a:r>
              <a:rPr lang="en-US" dirty="0" smtClean="0">
                <a:latin typeface="Algerian" pitchFamily="82" charset="0"/>
              </a:rPr>
              <a:t>M72A7 LAW WITH GRAZE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678" t="37706" r="2771" b="23571"/>
          <a:stretch>
            <a:fillRect/>
          </a:stretch>
        </p:blipFill>
        <p:spPr bwMode="auto">
          <a:xfrm>
            <a:off x="0" y="1981200"/>
            <a:ext cx="9144000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Algerian" pitchFamily="82" charset="0"/>
              </a:rPr>
              <a:t>Safety precautions</a:t>
            </a:r>
            <a:endParaRPr lang="en-US" sz="5400" dirty="0">
              <a:latin typeface="Algerian" pitchFamily="82" charset="0"/>
            </a:endParaRPr>
          </a:p>
        </p:txBody>
      </p:sp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486" t="30968" r="2127" b="27613"/>
          <a:stretch>
            <a:fillRect/>
          </a:stretch>
        </p:blipFill>
        <p:spPr bwMode="auto">
          <a:xfrm>
            <a:off x="0" y="1676400"/>
            <a:ext cx="9042400" cy="3538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Algerian" pitchFamily="82" charset="0"/>
              </a:rPr>
              <a:t>Packaging</a:t>
            </a:r>
            <a:endParaRPr lang="en-US" sz="5400" dirty="0">
              <a:latin typeface="Algerian" pitchFamily="82" charset="0"/>
            </a:endParaRPr>
          </a:p>
        </p:txBody>
      </p:sp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434" t="37778" r="2565" b="35555"/>
          <a:stretch>
            <a:fillRect/>
          </a:stretch>
        </p:blipFill>
        <p:spPr bwMode="auto">
          <a:xfrm>
            <a:off x="0" y="2057400"/>
            <a:ext cx="914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PALLET CHECKLIST 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432" t="23571" r="3280" b="36022"/>
          <a:stretch>
            <a:fillRect/>
          </a:stretch>
        </p:blipFill>
        <p:spPr bwMode="auto">
          <a:xfrm>
            <a:off x="0" y="1464674"/>
            <a:ext cx="9144000" cy="485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PALLET CHECKLIST (CONT) 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8636" t="23571" r="23483" b="37706"/>
          <a:stretch>
            <a:fillRect/>
          </a:stretch>
        </p:blipFill>
        <p:spPr bwMode="auto">
          <a:xfrm>
            <a:off x="1295401" y="1371600"/>
            <a:ext cx="6566452" cy="503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TYPES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AT-4</a:t>
            </a:r>
          </a:p>
          <a:p>
            <a:r>
              <a:rPr lang="en-US" dirty="0" smtClean="0"/>
              <a:t>Light-weight Anti-armor Weapon (LAW)</a:t>
            </a:r>
          </a:p>
          <a:p>
            <a:r>
              <a:rPr lang="en-US" dirty="0" smtClean="0"/>
              <a:t>Shoulder-Launched Multi-Purpose Assault Weapon (SMAW)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OUTER CONTAINER checklist</a:t>
            </a:r>
            <a:endParaRPr lang="en-US" sz="4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948" t="36667" r="3802" b="31667"/>
          <a:stretch>
            <a:fillRect/>
          </a:stretch>
        </p:blipFill>
        <p:spPr bwMode="auto">
          <a:xfrm>
            <a:off x="0" y="1981200"/>
            <a:ext cx="9144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457200"/>
            <a:ext cx="80602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OUTER CONTAINER checklist</a:t>
            </a:r>
          </a:p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(CONT)</a:t>
            </a:r>
            <a:endParaRPr lang="en-US" sz="44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186" t="45902" r="3125" b="16393"/>
          <a:stretch>
            <a:fillRect/>
          </a:stretch>
        </p:blipFill>
        <p:spPr bwMode="auto">
          <a:xfrm>
            <a:off x="0" y="2133600"/>
            <a:ext cx="911749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INNER CONTAINER CHECKLIST</a:t>
            </a:r>
            <a:endParaRPr lang="en-US" sz="54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081" t="42804" r="2214" b="20295"/>
          <a:stretch>
            <a:fillRect/>
          </a:stretch>
        </p:blipFill>
        <p:spPr bwMode="auto">
          <a:xfrm>
            <a:off x="0" y="1676400"/>
            <a:ext cx="9137904" cy="457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INDIVIDUAL ITEM CHECKLIST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797" t="21651" r="4208" b="15995"/>
          <a:stretch>
            <a:fillRect/>
          </a:stretch>
        </p:blipFill>
        <p:spPr bwMode="auto">
          <a:xfrm>
            <a:off x="0" y="1066800"/>
            <a:ext cx="9020174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INDIVIDUAL ITEM CHECKLIST</a:t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</a:b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(cont)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155" t="38294" r="2232" b="25000"/>
          <a:stretch>
            <a:fillRect/>
          </a:stretch>
        </p:blipFill>
        <p:spPr bwMode="auto">
          <a:xfrm>
            <a:off x="-1" y="1676400"/>
            <a:ext cx="9135759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REFERENCES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857" t="69388" r="4082" b="6122"/>
          <a:stretch>
            <a:fillRect/>
          </a:stretch>
        </p:blipFill>
        <p:spPr bwMode="auto">
          <a:xfrm>
            <a:off x="0" y="1524000"/>
            <a:ext cx="9067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latin typeface="Algerian" pitchFamily="82" charset="0"/>
              </a:rPr>
              <a:t/>
            </a:r>
            <a:br>
              <a:rPr lang="en-US" sz="5400" dirty="0" smtClean="0">
                <a:latin typeface="Algerian" pitchFamily="82" charset="0"/>
              </a:rPr>
            </a:br>
            <a:r>
              <a:rPr lang="en-US" dirty="0" smtClean="0">
                <a:latin typeface="Algerian" pitchFamily="82" charset="0"/>
              </a:rPr>
              <a:t>HA21</a:t>
            </a:r>
            <a:br>
              <a:rPr lang="en-US" dirty="0" smtClean="0">
                <a:latin typeface="Algerian" pitchFamily="82" charset="0"/>
              </a:rPr>
            </a:br>
            <a:r>
              <a:rPr lang="en-US" dirty="0" smtClean="0">
                <a:latin typeface="Algerian" pitchFamily="82" charset="0"/>
              </a:rPr>
              <a:t>ROCKET ASSEMBLY, 21MM</a:t>
            </a:r>
            <a:br>
              <a:rPr lang="en-US" dirty="0" smtClean="0">
                <a:latin typeface="Algerian" pitchFamily="82" charset="0"/>
              </a:rPr>
            </a:br>
            <a:r>
              <a:rPr lang="en-US" dirty="0" smtClean="0">
                <a:latin typeface="Algerian" pitchFamily="82" charset="0"/>
              </a:rPr>
              <a:t>M72AS LAW TRAINER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359" t="37500" r="1953" b="25000"/>
          <a:stretch>
            <a:fillRect/>
          </a:stretch>
        </p:blipFill>
        <p:spPr bwMode="auto">
          <a:xfrm>
            <a:off x="139700" y="1981200"/>
            <a:ext cx="88519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Algerian" pitchFamily="82" charset="0"/>
              </a:rPr>
              <a:t>Safety precautions</a:t>
            </a:r>
            <a:endParaRPr lang="en-US" sz="5400" dirty="0">
              <a:latin typeface="Algerian" pitchFamily="82" charset="0"/>
            </a:endParaRP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343" t="27083" r="1969" b="35417"/>
          <a:stretch>
            <a:fillRect/>
          </a:stretch>
        </p:blipFill>
        <p:spPr bwMode="auto">
          <a:xfrm>
            <a:off x="0" y="1618129"/>
            <a:ext cx="9144000" cy="322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Algerian" pitchFamily="82" charset="0"/>
              </a:rPr>
              <a:t>Packaging</a:t>
            </a:r>
            <a:endParaRPr lang="en-US" sz="5400" dirty="0">
              <a:latin typeface="Algerian" pitchFamily="82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125" t="40000" r="2321" b="32500"/>
          <a:stretch>
            <a:fillRect/>
          </a:stretch>
        </p:blipFill>
        <p:spPr bwMode="auto">
          <a:xfrm>
            <a:off x="1" y="2057400"/>
            <a:ext cx="904602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PALLET CHECKLIST 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246" t="49820" r="2957" b="12545"/>
          <a:stretch>
            <a:fillRect/>
          </a:stretch>
        </p:blipFill>
        <p:spPr bwMode="auto">
          <a:xfrm>
            <a:off x="-1" y="1905000"/>
            <a:ext cx="914717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Algerian" pitchFamily="82" charset="0"/>
              </a:rPr>
              <a:t>AT-4</a:t>
            </a:r>
            <a:endParaRPr lang="en-US" sz="5400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533400" y="2209800"/>
            <a:ext cx="2819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C995</a:t>
            </a:r>
          </a:p>
          <a:p>
            <a:r>
              <a:rPr lang="en-US" sz="2800" dirty="0" smtClean="0"/>
              <a:t> 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2209800"/>
            <a:ext cx="7391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Cartridge and Launcher, 84mm M136 AT-4</a:t>
            </a:r>
          </a:p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PALLET CHECKLIST (CONT) 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9458" t="25193" r="23404" b="36122"/>
          <a:stretch>
            <a:fillRect/>
          </a:stretch>
        </p:blipFill>
        <p:spPr bwMode="auto">
          <a:xfrm>
            <a:off x="1676400" y="1371600"/>
            <a:ext cx="5873494" cy="458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OUTER CONTAINER checklist</a:t>
            </a:r>
            <a:endParaRPr lang="en-US" sz="48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712" t="38462" r="3846" b="26923"/>
          <a:stretch>
            <a:fillRect/>
          </a:stretch>
        </p:blipFill>
        <p:spPr bwMode="auto">
          <a:xfrm>
            <a:off x="0" y="1447800"/>
            <a:ext cx="9144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457200"/>
            <a:ext cx="80602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OUTER CONTAINER checklist</a:t>
            </a:r>
          </a:p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(CONT)</a:t>
            </a:r>
            <a:endParaRPr lang="en-US" sz="44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272" t="38405" r="14705" b="24193"/>
          <a:stretch>
            <a:fillRect/>
          </a:stretch>
        </p:blipFill>
        <p:spPr bwMode="auto">
          <a:xfrm>
            <a:off x="1" y="1846568"/>
            <a:ext cx="9060696" cy="470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INNER CONTAINER CHECKLIST</a:t>
            </a:r>
            <a:endParaRPr lang="en-US" sz="54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802" t="25000" r="3698" b="13333"/>
          <a:stretch>
            <a:fillRect/>
          </a:stretch>
        </p:blipFill>
        <p:spPr bwMode="auto">
          <a:xfrm>
            <a:off x="0" y="1273278"/>
            <a:ext cx="8991600" cy="5584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INDIVIDUAL ITEM CHECKLIST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210" t="36842" r="3803" b="18421"/>
          <a:stretch>
            <a:fillRect/>
          </a:stretch>
        </p:blipFill>
        <p:spPr bwMode="auto">
          <a:xfrm>
            <a:off x="-1" y="1447800"/>
            <a:ext cx="9146241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INDIVIDUAL ITEM CHECKLIST</a:t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</a:b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(cont)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740" t="29310" r="13726" b="34483"/>
          <a:stretch>
            <a:fillRect/>
          </a:stretch>
        </p:blipFill>
        <p:spPr bwMode="auto">
          <a:xfrm>
            <a:off x="-1" y="1524000"/>
            <a:ext cx="9013371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REFERENCES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648" t="70492" r="1434" b="6557"/>
          <a:stretch>
            <a:fillRect/>
          </a:stretch>
        </p:blipFill>
        <p:spPr bwMode="auto">
          <a:xfrm>
            <a:off x="0" y="1752600"/>
            <a:ext cx="9144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dirty="0" smtClean="0">
                <a:latin typeface="Algerian" pitchFamily="82" charset="0"/>
              </a:rPr>
              <a:t/>
            </a:r>
            <a:br>
              <a:rPr lang="en-US" sz="5400" b="1" dirty="0" smtClean="0">
                <a:latin typeface="Algerian" pitchFamily="82" charset="0"/>
              </a:rPr>
            </a:br>
            <a:r>
              <a:rPr lang="en-US" sz="5400" b="1" dirty="0" smtClean="0">
                <a:latin typeface="Algerian" pitchFamily="82" charset="0"/>
              </a:rPr>
              <a:t>SHOULDER-LAUNCHED MULTI-PURPOSE ASSAULT WEAPON</a:t>
            </a:r>
            <a:endParaRPr lang="en-US" sz="5400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57200" y="2514600"/>
            <a:ext cx="28194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HA08</a:t>
            </a:r>
          </a:p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HA34</a:t>
            </a:r>
          </a:p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HX05</a:t>
            </a:r>
          </a:p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HX06</a:t>
            </a:r>
          </a:p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HX07</a:t>
            </a:r>
          </a:p>
          <a:p>
            <a:r>
              <a:rPr lang="en-US" sz="2800" dirty="0" smtClean="0"/>
              <a:t> 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2514600"/>
            <a:ext cx="7391400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Rocket and Launcher, 83mm HEDP Bunker Defeat Munition (BDM), M141 (SMAW-D)</a:t>
            </a:r>
          </a:p>
          <a:p>
            <a:pPr>
              <a:buFont typeface="Arial" pitchFamily="34" charset="0"/>
              <a:buChar char="•"/>
            </a:pPr>
            <a:r>
              <a:rPr lang="da-DK" sz="2800" dirty="0" smtClean="0"/>
              <a:t>Rocket, 83mm NE, MK 80 Mod 0 (SMAW)</a:t>
            </a:r>
          </a:p>
          <a:p>
            <a:pPr>
              <a:buFont typeface="Arial" pitchFamily="34" charset="0"/>
              <a:buChar char="•"/>
            </a:pPr>
            <a:endParaRPr lang="da-DK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Rocket, 83mm Assault MK3 Mod 0 (SMAW)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da-DK" sz="2800" dirty="0" smtClean="0"/>
              <a:t>Rocket, 83mm HEAA MK6 Mod 0 (SMAW)</a:t>
            </a:r>
          </a:p>
          <a:p>
            <a:pPr>
              <a:buFont typeface="Arial" pitchFamily="34" charset="0"/>
              <a:buChar char="•"/>
            </a:pPr>
            <a:endParaRPr lang="da-DK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Rocket, 83mm HEAA Practice MK7 Mod 0 (SMAW)</a:t>
            </a:r>
          </a:p>
          <a:p>
            <a:pPr>
              <a:buFont typeface="Arial" pitchFamily="34" charset="0"/>
              <a:buChar char="•"/>
            </a:pPr>
            <a:endParaRPr lang="da-DK" sz="2800" dirty="0" smtClean="0"/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endParaRPr lang="da-DK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latin typeface="Algerian" pitchFamily="82" charset="0"/>
              </a:rPr>
              <a:t/>
            </a:r>
            <a:br>
              <a:rPr lang="en-US" sz="5400" dirty="0" smtClean="0">
                <a:latin typeface="Algerian" pitchFamily="82" charset="0"/>
              </a:rPr>
            </a:br>
            <a:r>
              <a:rPr lang="en-US" dirty="0" smtClean="0">
                <a:latin typeface="Algerian" pitchFamily="82" charset="0"/>
              </a:rPr>
              <a:t>HA08 </a:t>
            </a:r>
            <a:br>
              <a:rPr lang="en-US" dirty="0" smtClean="0">
                <a:latin typeface="Algerian" pitchFamily="82" charset="0"/>
              </a:rPr>
            </a:br>
            <a:r>
              <a:rPr lang="en-US" dirty="0" smtClean="0">
                <a:latin typeface="Algerian" pitchFamily="82" charset="0"/>
              </a:rPr>
              <a:t>ROCKET AND LAUNCHER, 83MM</a:t>
            </a:r>
            <a:br>
              <a:rPr lang="en-US" dirty="0" smtClean="0">
                <a:latin typeface="Algerian" pitchFamily="82" charset="0"/>
              </a:rPr>
            </a:br>
            <a:r>
              <a:rPr lang="en-US" dirty="0" smtClean="0">
                <a:latin typeface="Algerian" pitchFamily="82" charset="0"/>
              </a:rPr>
              <a:t>HEDP BUNKER DEFEAT MUNITION, M141 (SMAW-D)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145" t="46774" r="2016" b="17742"/>
          <a:stretch>
            <a:fillRect/>
          </a:stretch>
        </p:blipFill>
        <p:spPr bwMode="auto">
          <a:xfrm>
            <a:off x="0" y="2369634"/>
            <a:ext cx="9144000" cy="448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Algerian" pitchFamily="82" charset="0"/>
              </a:rPr>
              <a:t>Safety precautions</a:t>
            </a:r>
            <a:endParaRPr lang="en-US" sz="5400" dirty="0">
              <a:latin typeface="Algerian" pitchFamily="82" charset="0"/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486" t="26366" r="2127" b="36817"/>
          <a:stretch>
            <a:fillRect/>
          </a:stretch>
        </p:blipFill>
        <p:spPr bwMode="auto">
          <a:xfrm>
            <a:off x="1" y="1524000"/>
            <a:ext cx="9115424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latin typeface="Algerian" pitchFamily="82" charset="0"/>
              </a:rPr>
              <a:t/>
            </a:r>
            <a:br>
              <a:rPr lang="en-US" sz="5400" dirty="0" smtClean="0">
                <a:latin typeface="Algerian" pitchFamily="82" charset="0"/>
              </a:rPr>
            </a:br>
            <a:r>
              <a:rPr lang="en-US" dirty="0" smtClean="0">
                <a:latin typeface="Algerian" pitchFamily="82" charset="0"/>
              </a:rPr>
              <a:t>C995 </a:t>
            </a:r>
            <a:br>
              <a:rPr lang="en-US" dirty="0" smtClean="0">
                <a:latin typeface="Algerian" pitchFamily="82" charset="0"/>
              </a:rPr>
            </a:br>
            <a:r>
              <a:rPr lang="en-US" dirty="0" smtClean="0">
                <a:latin typeface="Algerian" pitchFamily="82" charset="0"/>
              </a:rPr>
              <a:t>CARTRIDGE AND LAUNCHER, 84MM M136 AT-4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704" t="36923" r="2680" b="24615"/>
          <a:stretch>
            <a:fillRect/>
          </a:stretch>
        </p:blipFill>
        <p:spPr bwMode="auto">
          <a:xfrm>
            <a:off x="0" y="1905000"/>
            <a:ext cx="9168384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Algerian" pitchFamily="82" charset="0"/>
              </a:rPr>
              <a:t>Packaging</a:t>
            </a:r>
            <a:endParaRPr lang="en-US" sz="5400" dirty="0">
              <a:latin typeface="Algerian" pitchFamily="82" charset="0"/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088" t="27572" r="3825" b="48889"/>
          <a:stretch>
            <a:fillRect/>
          </a:stretch>
        </p:blipFill>
        <p:spPr bwMode="auto">
          <a:xfrm>
            <a:off x="0" y="2057400"/>
            <a:ext cx="910003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OUTER CONTAINER checklist</a:t>
            </a:r>
            <a:endParaRPr lang="en-US" sz="48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948" t="21667" r="2552" b="48333"/>
          <a:stretch>
            <a:fillRect/>
          </a:stretch>
        </p:blipFill>
        <p:spPr bwMode="auto">
          <a:xfrm>
            <a:off x="220135" y="1905000"/>
            <a:ext cx="8923866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457200"/>
            <a:ext cx="80602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OUTER CONTAINER checklist</a:t>
            </a:r>
          </a:p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(CONT)</a:t>
            </a:r>
            <a:endParaRPr lang="en-US" sz="44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186" t="50820" r="3125" b="11475"/>
          <a:stretch>
            <a:fillRect/>
          </a:stretch>
        </p:blipFill>
        <p:spPr bwMode="auto">
          <a:xfrm>
            <a:off x="26504" y="2057400"/>
            <a:ext cx="9117496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INNER CONTAINER CHECKLIST</a:t>
            </a:r>
            <a:endParaRPr lang="en-US" sz="54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778" t="56296" r="1111" b="33334"/>
          <a:stretch>
            <a:fillRect/>
          </a:stretch>
        </p:blipFill>
        <p:spPr bwMode="auto">
          <a:xfrm>
            <a:off x="0" y="25146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INDIVIDUAL ITEM CHECKLIST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797" t="22950" r="4208" b="10798"/>
          <a:stretch>
            <a:fillRect/>
          </a:stretch>
        </p:blipFill>
        <p:spPr bwMode="auto">
          <a:xfrm>
            <a:off x="1" y="849925"/>
            <a:ext cx="9126068" cy="596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/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</a:b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INDIVIDUAL ITEM CHECKLIST</a:t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</a:b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(cont)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736" t="26786" r="6264" b="35714"/>
          <a:stretch>
            <a:fillRect/>
          </a:stretch>
        </p:blipFill>
        <p:spPr bwMode="auto">
          <a:xfrm>
            <a:off x="0" y="1838324"/>
            <a:ext cx="91440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REFERENCES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8214" t="71429" r="3571" b="7143"/>
          <a:stretch>
            <a:fillRect/>
          </a:stretch>
        </p:blipFill>
        <p:spPr bwMode="auto">
          <a:xfrm>
            <a:off x="0" y="1981200"/>
            <a:ext cx="9144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latin typeface="Algerian" pitchFamily="82" charset="0"/>
              </a:rPr>
              <a:t/>
            </a:r>
            <a:br>
              <a:rPr lang="en-US" sz="5400" dirty="0" smtClean="0">
                <a:latin typeface="Algerian" pitchFamily="82" charset="0"/>
              </a:rPr>
            </a:br>
            <a:r>
              <a:rPr lang="en-US" dirty="0" smtClean="0">
                <a:latin typeface="Algerian" pitchFamily="82" charset="0"/>
              </a:rPr>
              <a:t>HA34 </a:t>
            </a:r>
            <a:br>
              <a:rPr lang="en-US" dirty="0" smtClean="0">
                <a:latin typeface="Algerian" pitchFamily="82" charset="0"/>
              </a:rPr>
            </a:br>
            <a:r>
              <a:rPr lang="en-US" dirty="0" smtClean="0">
                <a:latin typeface="Algerian" pitchFamily="82" charset="0"/>
              </a:rPr>
              <a:t>ROCKET AND LAUNCHER, 83MM ne</a:t>
            </a:r>
            <a:br>
              <a:rPr lang="en-US" dirty="0" smtClean="0">
                <a:latin typeface="Algerian" pitchFamily="82" charset="0"/>
              </a:rPr>
            </a:br>
            <a:r>
              <a:rPr lang="en-US" dirty="0" err="1" smtClean="0">
                <a:latin typeface="Algerian" pitchFamily="82" charset="0"/>
              </a:rPr>
              <a:t>mk</a:t>
            </a:r>
            <a:r>
              <a:rPr lang="en-US" dirty="0" smtClean="0">
                <a:latin typeface="Algerian" pitchFamily="82" charset="0"/>
              </a:rPr>
              <a:t> 80 mod 0(SMAW)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164" t="37177" r="1609" b="27167"/>
          <a:stretch>
            <a:fillRect/>
          </a:stretch>
        </p:blipFill>
        <p:spPr bwMode="auto">
          <a:xfrm>
            <a:off x="0" y="1978617"/>
            <a:ext cx="9144000" cy="4726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Algerian" pitchFamily="82" charset="0"/>
              </a:rPr>
              <a:t>Safety precautions</a:t>
            </a:r>
            <a:endParaRPr lang="en-US" sz="5400" dirty="0">
              <a:latin typeface="Algerian" pitchFamily="82" charset="0"/>
            </a:endParaRP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781" t="30000" r="1719" b="34307"/>
          <a:stretch>
            <a:fillRect/>
          </a:stretch>
        </p:blipFill>
        <p:spPr bwMode="auto">
          <a:xfrm>
            <a:off x="1" y="1905000"/>
            <a:ext cx="9144000" cy="307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Algerian" pitchFamily="82" charset="0"/>
              </a:rPr>
              <a:t>Packaging</a:t>
            </a:r>
            <a:endParaRPr lang="en-US" sz="5400" dirty="0">
              <a:latin typeface="Algerian" pitchFamily="82" charset="0"/>
            </a:endParaRP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672" t="42500" r="2578" b="32500"/>
          <a:stretch>
            <a:fillRect/>
          </a:stretch>
        </p:blipFill>
        <p:spPr bwMode="auto">
          <a:xfrm>
            <a:off x="0" y="1981199"/>
            <a:ext cx="9037320" cy="289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Algerian" pitchFamily="82" charset="0"/>
              </a:rPr>
              <a:t>Safety precautions</a:t>
            </a:r>
            <a:endParaRPr lang="en-US" sz="5400" dirty="0">
              <a:latin typeface="Algerian" pitchFamily="82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613" t="30657" r="2555" b="32847"/>
          <a:stretch>
            <a:fillRect/>
          </a:stretch>
        </p:blipFill>
        <p:spPr bwMode="auto">
          <a:xfrm>
            <a:off x="152400" y="1870075"/>
            <a:ext cx="8878824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OUTER CONTAINER checklist</a:t>
            </a:r>
            <a:endParaRPr lang="en-US" sz="4800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649" t="39623" r="2521" b="22641"/>
          <a:stretch>
            <a:fillRect/>
          </a:stretch>
        </p:blipFill>
        <p:spPr bwMode="auto">
          <a:xfrm>
            <a:off x="0" y="18288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457200"/>
            <a:ext cx="80602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OUTER CONTAINER checklist</a:t>
            </a:r>
          </a:p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(CONT)</a:t>
            </a:r>
            <a:endParaRPr lang="en-US" sz="4400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122" t="34483" r="4970" b="29310"/>
          <a:stretch>
            <a:fillRect/>
          </a:stretch>
        </p:blipFill>
        <p:spPr bwMode="auto">
          <a:xfrm>
            <a:off x="0" y="2286000"/>
            <a:ext cx="9165772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INNER CONTAINER CHECKLIST</a:t>
            </a:r>
            <a:endParaRPr lang="en-US" sz="5400" dirty="0"/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432" t="31989" r="3280" b="12452"/>
          <a:stretch>
            <a:fillRect/>
          </a:stretch>
        </p:blipFill>
        <p:spPr bwMode="auto">
          <a:xfrm>
            <a:off x="110836" y="1295400"/>
            <a:ext cx="9033164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INDIVIDUAL ITEM CHECKLIST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463" t="44507" r="3921" b="6970"/>
          <a:stretch>
            <a:fillRect/>
          </a:stretch>
        </p:blipFill>
        <p:spPr bwMode="auto">
          <a:xfrm>
            <a:off x="0" y="1524000"/>
            <a:ext cx="903170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/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</a:b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INDIVIDUAL ITEM CHECKLIST</a:t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</a:b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(cont)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834" t="19594" r="3900" b="43949"/>
          <a:stretch>
            <a:fillRect/>
          </a:stretch>
        </p:blipFill>
        <p:spPr bwMode="auto">
          <a:xfrm>
            <a:off x="1" y="1834790"/>
            <a:ext cx="9144000" cy="433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REFERENCES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l="18692" t="69782" r="1869" b="7788"/>
          <a:stretch>
            <a:fillRect/>
          </a:stretch>
        </p:blipFill>
        <p:spPr bwMode="auto">
          <a:xfrm>
            <a:off x="0" y="1676400"/>
            <a:ext cx="899583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latin typeface="Algerian" pitchFamily="82" charset="0"/>
              </a:rPr>
              <a:t/>
            </a:r>
            <a:br>
              <a:rPr lang="en-US" sz="5400" dirty="0" smtClean="0">
                <a:latin typeface="Algerian" pitchFamily="82" charset="0"/>
              </a:rPr>
            </a:br>
            <a:r>
              <a:rPr lang="en-US" dirty="0" smtClean="0">
                <a:latin typeface="Algerian" pitchFamily="82" charset="0"/>
              </a:rPr>
              <a:t>Hx05</a:t>
            </a:r>
            <a:br>
              <a:rPr lang="en-US" dirty="0" smtClean="0">
                <a:latin typeface="Algerian" pitchFamily="82" charset="0"/>
              </a:rPr>
            </a:br>
            <a:r>
              <a:rPr lang="en-US" dirty="0" smtClean="0">
                <a:latin typeface="Algerian" pitchFamily="82" charset="0"/>
              </a:rPr>
              <a:t>ROCKET, 83MM assault</a:t>
            </a:r>
            <a:br>
              <a:rPr lang="en-US" dirty="0" smtClean="0">
                <a:latin typeface="Algerian" pitchFamily="82" charset="0"/>
              </a:rPr>
            </a:br>
            <a:r>
              <a:rPr lang="en-US" dirty="0" smtClean="0">
                <a:latin typeface="Algerian" pitchFamily="82" charset="0"/>
              </a:rPr>
              <a:t>mk3 mod 0(SMAW)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570" t="37139" r="1645" b="27401"/>
          <a:stretch>
            <a:fillRect/>
          </a:stretch>
        </p:blipFill>
        <p:spPr bwMode="auto">
          <a:xfrm>
            <a:off x="0" y="1905000"/>
            <a:ext cx="9067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Algerian" pitchFamily="82" charset="0"/>
              </a:rPr>
              <a:t>Safety precautions</a:t>
            </a:r>
            <a:endParaRPr lang="en-US" sz="5400" dirty="0">
              <a:latin typeface="Algerian" pitchFamily="82" charset="0"/>
            </a:endParaRPr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454" t="29691" r="3608" b="35670"/>
          <a:stretch>
            <a:fillRect/>
          </a:stretch>
        </p:blipFill>
        <p:spPr bwMode="auto">
          <a:xfrm>
            <a:off x="76200" y="1600200"/>
            <a:ext cx="8915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Algerian" pitchFamily="82" charset="0"/>
              </a:rPr>
              <a:t>Packaging</a:t>
            </a:r>
            <a:endParaRPr lang="en-US" sz="5400" dirty="0">
              <a:latin typeface="Algerian" pitchFamily="82" charset="0"/>
            </a:endParaRPr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420" t="33242" r="3750" b="43711"/>
          <a:stretch>
            <a:fillRect/>
          </a:stretch>
        </p:blipFill>
        <p:spPr bwMode="auto">
          <a:xfrm>
            <a:off x="0" y="1981200"/>
            <a:ext cx="903514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OUTER CONTAINER checklist</a:t>
            </a:r>
            <a:endParaRPr lang="en-US" sz="4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000" t="28333" r="3750" b="33333"/>
          <a:stretch>
            <a:fillRect/>
          </a:stretch>
        </p:blipFill>
        <p:spPr bwMode="auto">
          <a:xfrm>
            <a:off x="0" y="1676400"/>
            <a:ext cx="9144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Algerian" pitchFamily="82" charset="0"/>
              </a:rPr>
              <a:t>Packaging</a:t>
            </a:r>
            <a:endParaRPr lang="en-US" sz="5400" dirty="0">
              <a:latin typeface="Algerian" pitchFamily="82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478" t="31748" r="3261" b="34919"/>
          <a:stretch>
            <a:fillRect/>
          </a:stretch>
        </p:blipFill>
        <p:spPr bwMode="auto">
          <a:xfrm>
            <a:off x="139148" y="1905000"/>
            <a:ext cx="882594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457200"/>
            <a:ext cx="80602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OUTER CONTAINER checklist</a:t>
            </a:r>
          </a:p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(CONT)</a:t>
            </a:r>
            <a:endParaRPr lang="en-US" sz="4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229" t="35088" r="4659" b="28070"/>
          <a:stretch>
            <a:fillRect/>
          </a:stretch>
        </p:blipFill>
        <p:spPr bwMode="auto">
          <a:xfrm>
            <a:off x="0" y="1905000"/>
            <a:ext cx="914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INNER CONTAINER CHECKLIST</a:t>
            </a:r>
            <a:endParaRPr lang="en-US" sz="5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957" t="22857" r="3638" b="24286"/>
          <a:stretch>
            <a:fillRect/>
          </a:stretch>
        </p:blipFill>
        <p:spPr bwMode="auto">
          <a:xfrm>
            <a:off x="0" y="1447800"/>
            <a:ext cx="9111049" cy="518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INNER CONTAINER CHECKLIST (cont)</a:t>
            </a:r>
            <a:endParaRPr lang="en-US" sz="5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432" t="21887" r="3280" b="15819"/>
          <a:stretch>
            <a:fillRect/>
          </a:stretch>
        </p:blipFill>
        <p:spPr bwMode="auto">
          <a:xfrm>
            <a:off x="0" y="1524001"/>
            <a:ext cx="9144000" cy="5321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INDIVIDUAL ITEM CHECKLIST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933" t="30882" r="3964" b="7353"/>
          <a:stretch>
            <a:fillRect/>
          </a:stretch>
        </p:blipFill>
        <p:spPr bwMode="auto">
          <a:xfrm>
            <a:off x="0" y="1066800"/>
            <a:ext cx="9165771" cy="5579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/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</a:b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INDIVIDUAL ITEM CHECKLIST</a:t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</a:b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(cont)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375" t="22694" r="3880" b="17570"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/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</a:b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INDIVIDUAL ITEM CHECKLIST</a:t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</a:b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(cont)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7373" t="28622" r="22220" b="17503"/>
          <a:stretch>
            <a:fillRect/>
          </a:stretch>
        </p:blipFill>
        <p:spPr bwMode="auto">
          <a:xfrm>
            <a:off x="1371600" y="1828800"/>
            <a:ext cx="6324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REFERENCES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8750" t="71667" r="2500" b="8333"/>
          <a:stretch>
            <a:fillRect/>
          </a:stretch>
        </p:blipFill>
        <p:spPr bwMode="auto">
          <a:xfrm>
            <a:off x="0" y="2057400"/>
            <a:ext cx="9144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latin typeface="Algerian" pitchFamily="82" charset="0"/>
              </a:rPr>
              <a:t/>
            </a:r>
            <a:br>
              <a:rPr lang="en-US" sz="5400" dirty="0" smtClean="0">
                <a:latin typeface="Algerian" pitchFamily="82" charset="0"/>
              </a:rPr>
            </a:br>
            <a:r>
              <a:rPr lang="en-US" dirty="0" smtClean="0">
                <a:latin typeface="Algerian" pitchFamily="82" charset="0"/>
              </a:rPr>
              <a:t>Hx06</a:t>
            </a:r>
            <a:br>
              <a:rPr lang="en-US" dirty="0" smtClean="0">
                <a:latin typeface="Algerian" pitchFamily="82" charset="0"/>
              </a:rPr>
            </a:br>
            <a:r>
              <a:rPr lang="en-US" dirty="0" smtClean="0">
                <a:latin typeface="Algerian" pitchFamily="82" charset="0"/>
              </a:rPr>
              <a:t>ROCKET, 83MM </a:t>
            </a:r>
            <a:r>
              <a:rPr lang="en-US" dirty="0" err="1" smtClean="0">
                <a:latin typeface="Algerian" pitchFamily="82" charset="0"/>
              </a:rPr>
              <a:t>heaa</a:t>
            </a:r>
            <a:r>
              <a:rPr lang="en-US" dirty="0" smtClean="0">
                <a:latin typeface="Algerian" pitchFamily="82" charset="0"/>
              </a:rPr>
              <a:t/>
            </a:r>
            <a:br>
              <a:rPr lang="en-US" dirty="0" smtClean="0">
                <a:latin typeface="Algerian" pitchFamily="82" charset="0"/>
              </a:rPr>
            </a:br>
            <a:r>
              <a:rPr lang="en-US" dirty="0" smtClean="0">
                <a:latin typeface="Algerian" pitchFamily="82" charset="0"/>
              </a:rPr>
              <a:t>mk6 mod 0(SMAW)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452" t="38095" r="2976" b="26984"/>
          <a:stretch>
            <a:fillRect/>
          </a:stretch>
        </p:blipFill>
        <p:spPr bwMode="auto">
          <a:xfrm>
            <a:off x="0" y="1905000"/>
            <a:ext cx="9144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Algerian" pitchFamily="82" charset="0"/>
              </a:rPr>
              <a:t>Safety precautions</a:t>
            </a:r>
            <a:endParaRPr lang="en-US" sz="5400" dirty="0">
              <a:latin typeface="Algerian" pitchFamily="82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466" t="31818" r="3125" b="34091"/>
          <a:stretch>
            <a:fillRect/>
          </a:stretch>
        </p:blipFill>
        <p:spPr bwMode="auto">
          <a:xfrm>
            <a:off x="0" y="1524001"/>
            <a:ext cx="9144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Algerian" pitchFamily="82" charset="0"/>
              </a:rPr>
              <a:t>Packaging</a:t>
            </a:r>
            <a:endParaRPr lang="en-US" sz="5400" dirty="0">
              <a:latin typeface="Algerian" pitchFamily="82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109" t="22500" r="3652" b="55000"/>
          <a:stretch>
            <a:fillRect/>
          </a:stretch>
        </p:blipFill>
        <p:spPr bwMode="auto">
          <a:xfrm>
            <a:off x="1" y="1981200"/>
            <a:ext cx="914399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OUTER CONTAINER checklist</a:t>
            </a:r>
            <a:endParaRPr lang="en-US" sz="4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219" t="35688" r="3160" b="25056"/>
          <a:stretch>
            <a:fillRect/>
          </a:stretch>
        </p:blipFill>
        <p:spPr bwMode="auto">
          <a:xfrm>
            <a:off x="6927" y="1676400"/>
            <a:ext cx="913707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OUTER CONTAINER checklist</a:t>
            </a:r>
            <a:endParaRPr lang="en-US" sz="48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737" t="40351" r="3947" b="22807"/>
          <a:stretch>
            <a:fillRect/>
          </a:stretch>
        </p:blipFill>
        <p:spPr bwMode="auto">
          <a:xfrm>
            <a:off x="0" y="16764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457200"/>
            <a:ext cx="80602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OUTER CONTAINER checklist</a:t>
            </a:r>
          </a:p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(CONT)</a:t>
            </a:r>
            <a:endParaRPr lang="en-US" sz="44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857" t="23214" r="3125" b="39286"/>
          <a:stretch>
            <a:fillRect/>
          </a:stretch>
        </p:blipFill>
        <p:spPr bwMode="auto">
          <a:xfrm>
            <a:off x="0" y="1919207"/>
            <a:ext cx="9165772" cy="478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INNER CONTAINER CHECKLIST</a:t>
            </a:r>
            <a:endParaRPr lang="en-US" sz="54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359" t="33824" r="3435" b="20588"/>
          <a:stretch>
            <a:fillRect/>
          </a:stretch>
        </p:blipFill>
        <p:spPr bwMode="auto">
          <a:xfrm>
            <a:off x="24581" y="1676400"/>
            <a:ext cx="9119419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INNER CONTAINER CHECKLIST (cont)</a:t>
            </a:r>
            <a:endParaRPr lang="en-US" sz="54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780" t="26013" r="5967" b="11217"/>
          <a:stretch>
            <a:fillRect/>
          </a:stretch>
        </p:blipFill>
        <p:spPr bwMode="auto">
          <a:xfrm>
            <a:off x="0" y="1447800"/>
            <a:ext cx="8763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INDIVIDUAL ITEM CHECKLIST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141" t="38247" r="3920" b="10149"/>
          <a:stretch>
            <a:fillRect/>
          </a:stretch>
        </p:blipFill>
        <p:spPr bwMode="auto">
          <a:xfrm>
            <a:off x="106680" y="1143000"/>
            <a:ext cx="903732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/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</a:b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INDIVIDUAL ITEM CHECKLIST</a:t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</a:b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(cont)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015" t="23529" r="3676" b="35112"/>
          <a:stretch>
            <a:fillRect/>
          </a:stretch>
        </p:blipFill>
        <p:spPr bwMode="auto">
          <a:xfrm>
            <a:off x="48413" y="1905000"/>
            <a:ext cx="904134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/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</a:b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INDIVIDUAL ITEM CHECKLIST</a:t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</a:b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(cont)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8554" t="33133" r="21687" b="13855"/>
          <a:stretch>
            <a:fillRect/>
          </a:stretch>
        </p:blipFill>
        <p:spPr bwMode="auto">
          <a:xfrm>
            <a:off x="1371600" y="1981200"/>
            <a:ext cx="6553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/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</a:b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INDIVIDUAL ITEM CHECKLIST</a:t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</a:b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(cont)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7373" t="38723" r="41161" b="36023"/>
          <a:stretch>
            <a:fillRect/>
          </a:stretch>
        </p:blipFill>
        <p:spPr bwMode="auto">
          <a:xfrm>
            <a:off x="2286000" y="2209800"/>
            <a:ext cx="4587240" cy="404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REFERENCES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18750" t="70588" r="1838" b="8824"/>
          <a:stretch>
            <a:fillRect/>
          </a:stretch>
        </p:blipFill>
        <p:spPr bwMode="auto">
          <a:xfrm>
            <a:off x="0" y="2057400"/>
            <a:ext cx="9144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latin typeface="Algerian" pitchFamily="82" charset="0"/>
              </a:rPr>
              <a:t/>
            </a:r>
            <a:br>
              <a:rPr lang="en-US" sz="5400" dirty="0" smtClean="0">
                <a:latin typeface="Algerian" pitchFamily="82" charset="0"/>
              </a:rPr>
            </a:br>
            <a:r>
              <a:rPr lang="en-US" dirty="0" smtClean="0">
                <a:latin typeface="Algerian" pitchFamily="82" charset="0"/>
              </a:rPr>
              <a:t>Hx07</a:t>
            </a:r>
            <a:br>
              <a:rPr lang="en-US" dirty="0" smtClean="0">
                <a:latin typeface="Algerian" pitchFamily="82" charset="0"/>
              </a:rPr>
            </a:br>
            <a:r>
              <a:rPr lang="en-US" dirty="0" smtClean="0">
                <a:latin typeface="Algerian" pitchFamily="82" charset="0"/>
              </a:rPr>
              <a:t>ROCKET, 83MM </a:t>
            </a:r>
            <a:r>
              <a:rPr lang="en-US" dirty="0" err="1" smtClean="0">
                <a:latin typeface="Algerian" pitchFamily="82" charset="0"/>
              </a:rPr>
              <a:t>heaa</a:t>
            </a:r>
            <a:r>
              <a:rPr lang="en-US" dirty="0" smtClean="0">
                <a:latin typeface="Algerian" pitchFamily="82" charset="0"/>
              </a:rPr>
              <a:t> practice</a:t>
            </a:r>
            <a:br>
              <a:rPr lang="en-US" dirty="0" smtClean="0">
                <a:latin typeface="Algerian" pitchFamily="82" charset="0"/>
              </a:rPr>
            </a:br>
            <a:r>
              <a:rPr lang="en-US" dirty="0" smtClean="0">
                <a:latin typeface="Algerian" pitchFamily="82" charset="0"/>
              </a:rPr>
              <a:t>mk7 mod 0(SMAW)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033" t="37705" r="2049" b="26229"/>
          <a:stretch>
            <a:fillRect/>
          </a:stretch>
        </p:blipFill>
        <p:spPr bwMode="auto">
          <a:xfrm>
            <a:off x="0" y="2209800"/>
            <a:ext cx="9144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457200"/>
            <a:ext cx="80602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OUTER CONTAINER checklist</a:t>
            </a:r>
          </a:p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(CONT)</a:t>
            </a:r>
            <a:endParaRPr lang="en-US" sz="4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432" t="40407" r="4543" b="22553"/>
          <a:stretch>
            <a:fillRect/>
          </a:stretch>
        </p:blipFill>
        <p:spPr bwMode="auto">
          <a:xfrm>
            <a:off x="-18591" y="1905000"/>
            <a:ext cx="9162591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Algerian" pitchFamily="82" charset="0"/>
              </a:rPr>
              <a:t>Safety precautions</a:t>
            </a:r>
            <a:endParaRPr lang="en-US" sz="5400" dirty="0">
              <a:latin typeface="Algerian" pitchFamily="82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816" t="29167" r="3736" b="35417"/>
          <a:stretch>
            <a:fillRect/>
          </a:stretch>
        </p:blipFill>
        <p:spPr bwMode="auto">
          <a:xfrm>
            <a:off x="0" y="1585756"/>
            <a:ext cx="9144000" cy="420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Algerian" pitchFamily="82" charset="0"/>
              </a:rPr>
              <a:t>Packaging</a:t>
            </a:r>
            <a:endParaRPr lang="en-US" sz="5400" dirty="0">
              <a:latin typeface="Algerian" pitchFamily="82" charset="0"/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727" t="21818" r="3182" b="54546"/>
          <a:stretch>
            <a:fillRect/>
          </a:stretch>
        </p:blipFill>
        <p:spPr bwMode="auto">
          <a:xfrm>
            <a:off x="-1" y="1828800"/>
            <a:ext cx="9144001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OUTER CONTAINER checklist</a:t>
            </a:r>
            <a:endParaRPr lang="en-US" sz="48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000" t="33333" r="3750" b="28333"/>
          <a:stretch>
            <a:fillRect/>
          </a:stretch>
        </p:blipFill>
        <p:spPr bwMode="auto">
          <a:xfrm>
            <a:off x="115957" y="1676400"/>
            <a:ext cx="902804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457200"/>
            <a:ext cx="80602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OUTER CONTAINER checklist</a:t>
            </a:r>
          </a:p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(CONT)</a:t>
            </a:r>
            <a:endParaRPr lang="en-US" sz="44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389" t="28358" r="4035" b="35821"/>
          <a:stretch>
            <a:fillRect/>
          </a:stretch>
        </p:blipFill>
        <p:spPr bwMode="auto">
          <a:xfrm>
            <a:off x="0" y="1981200"/>
            <a:ext cx="9144000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INNER CONTAINER CHECKLIST</a:t>
            </a:r>
            <a:endParaRPr lang="en-US" sz="54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348" t="37500" r="3308" b="15625"/>
          <a:stretch>
            <a:fillRect/>
          </a:stretch>
        </p:blipFill>
        <p:spPr bwMode="auto">
          <a:xfrm>
            <a:off x="0" y="1828799"/>
            <a:ext cx="9144000" cy="480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INNER CONTAINER CHECKLIST (cont)</a:t>
            </a:r>
            <a:endParaRPr lang="en-US" sz="54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782" t="19718" r="4049" b="18310"/>
          <a:stretch>
            <a:fillRect/>
          </a:stretch>
        </p:blipFill>
        <p:spPr bwMode="auto">
          <a:xfrm>
            <a:off x="0" y="1602259"/>
            <a:ext cx="9144000" cy="525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INDIVIDUAL ITEM CHECKLIST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685" t="18310" r="3202" b="8451"/>
          <a:stretch>
            <a:fillRect/>
          </a:stretch>
        </p:blipFill>
        <p:spPr bwMode="auto">
          <a:xfrm>
            <a:off x="0" y="990601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/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</a:b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INDIVIDUAL ITEM CHECKLIST</a:t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</a:b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(cont)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273" t="27119" r="14354" b="8475"/>
          <a:stretch>
            <a:fillRect/>
          </a:stretch>
        </p:blipFill>
        <p:spPr bwMode="auto">
          <a:xfrm>
            <a:off x="0" y="1676400"/>
            <a:ext cx="9116176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/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</a:b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INDIVIDUAL ITEM CHECKLIST</a:t>
            </a:r>
            <a:b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</a:b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(cont)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7109" t="35938" r="21875" b="37500"/>
          <a:stretch>
            <a:fillRect/>
          </a:stretch>
        </p:blipFill>
        <p:spPr bwMode="auto">
          <a:xfrm>
            <a:off x="1295400" y="2057400"/>
            <a:ext cx="6324600" cy="3071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REFERENCES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17910" t="70149" r="3731" b="8955"/>
          <a:stretch>
            <a:fillRect/>
          </a:stretch>
        </p:blipFill>
        <p:spPr bwMode="auto">
          <a:xfrm>
            <a:off x="0" y="1752600"/>
            <a:ext cx="9144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INNER CONTAINER CHECKLIST</a:t>
            </a:r>
            <a:endParaRPr lang="en-US" sz="54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229" t="32137" r="7273" b="57638"/>
          <a:stretch>
            <a:fillRect/>
          </a:stretch>
        </p:blipFill>
        <p:spPr bwMode="auto">
          <a:xfrm>
            <a:off x="0" y="182880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276600" y="0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 smtClean="0"/>
              <a:t>ID ROCKETS</a:t>
            </a:r>
            <a:endParaRPr lang="en-US" sz="3200" dirty="0"/>
          </a:p>
        </p:txBody>
      </p:sp>
      <p:pic>
        <p:nvPicPr>
          <p:cNvPr id="4" name="Picture 2" descr="https://mhp.redstone.army.mil/source/DAC_APP/AME/AME_Content/Rockets/GROUND_ROCKETS/H557/Images/Thumbnail/H557_thumb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5943600"/>
            <a:ext cx="2971800" cy="742951"/>
          </a:xfrm>
          <a:prstGeom prst="rect">
            <a:avLst/>
          </a:prstGeom>
          <a:noFill/>
        </p:spPr>
      </p:pic>
      <p:pic>
        <p:nvPicPr>
          <p:cNvPr id="5" name="Picture 2" descr="https://mhp.redstone.army.mil/source/DAC_APP/AME/AME_Content/Rockets/GROUND_ROCKETS/HA34/Images/Thumbnail/HA34_thumb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lum bright="-23000"/>
          </a:blip>
          <a:srcRect/>
          <a:stretch>
            <a:fillRect/>
          </a:stretch>
        </p:blipFill>
        <p:spPr bwMode="auto">
          <a:xfrm rot="5400000">
            <a:off x="6019800" y="2971800"/>
            <a:ext cx="4267200" cy="91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039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sz="3200" b="1" u="sng" dirty="0" smtClean="0">
                <a:solidFill>
                  <a:schemeClr val="tx1"/>
                </a:solidFill>
              </a:rPr>
              <a:t>TERMINAL LEARNING OBJECTIVE 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715000"/>
          </a:xfrm>
        </p:spPr>
        <p:txBody>
          <a:bodyPr/>
          <a:lstStyle/>
          <a:p>
            <a:pPr marL="233363" indent="-233363" eaLnBrk="1" hangingPunct="1">
              <a:buNone/>
              <a:tabLst>
                <a:tab pos="1371600" algn="l"/>
                <a:tab pos="2001838" algn="l"/>
              </a:tabLst>
            </a:pPr>
            <a:r>
              <a:rPr lang="en-US" sz="2000" b="1" dirty="0" smtClean="0">
                <a:latin typeface="+mj-lt"/>
              </a:rPr>
              <a:t>    ACTION: </a:t>
            </a:r>
            <a:r>
              <a:rPr lang="en-US" sz="2000" dirty="0" smtClean="0">
                <a:latin typeface="+mj-lt"/>
              </a:rPr>
              <a:t>Identify rockets, by its markings, colors, and distinct features.</a:t>
            </a:r>
          </a:p>
          <a:p>
            <a:pPr marL="233363" indent="-233363" eaLnBrk="1" hangingPunct="1">
              <a:buNone/>
              <a:tabLst>
                <a:tab pos="1371600" algn="l"/>
                <a:tab pos="2001838" algn="l"/>
              </a:tabLst>
            </a:pPr>
            <a:endParaRPr lang="en-US" sz="1600" dirty="0" smtClean="0">
              <a:latin typeface="+mj-lt"/>
            </a:endParaRPr>
          </a:p>
          <a:p>
            <a:pPr marL="233363" indent="-233363" eaLnBrk="1" hangingPunct="1">
              <a:buNone/>
              <a:tabLst>
                <a:tab pos="2001838" algn="l"/>
              </a:tabLst>
            </a:pPr>
            <a:r>
              <a:rPr lang="en-US" sz="2000" b="1" dirty="0" smtClean="0">
                <a:latin typeface="+mj-lt"/>
              </a:rPr>
              <a:t>    CONDITIONS: </a:t>
            </a:r>
            <a:r>
              <a:rPr lang="en-US" sz="2000" dirty="0" smtClean="0">
                <a:latin typeface="+mj-lt"/>
              </a:rPr>
              <a:t>Given, in a contemporary operating environment (COE), classroom instruction, selected inert rocket munitions, slides, reference materials, student H/O and PE.</a:t>
            </a:r>
          </a:p>
          <a:p>
            <a:pPr marL="233363" indent="-233363" eaLnBrk="1" hangingPunct="1">
              <a:buNone/>
              <a:tabLst>
                <a:tab pos="2001838" algn="l"/>
              </a:tabLst>
            </a:pPr>
            <a:endParaRPr lang="en-US" sz="1600" dirty="0" smtClean="0">
              <a:latin typeface="+mj-lt"/>
            </a:endParaRPr>
          </a:p>
          <a:p>
            <a:pPr marL="233363" indent="-233363" eaLnBrk="1" hangingPunct="1">
              <a:buNone/>
              <a:tabLst>
                <a:tab pos="2001838" algn="l"/>
              </a:tabLst>
            </a:pPr>
            <a:r>
              <a:rPr lang="en-US" sz="2000" b="1" dirty="0" smtClean="0">
                <a:latin typeface="+mj-lt"/>
              </a:rPr>
              <a:t>    STANDARDS: </a:t>
            </a:r>
            <a:r>
              <a:rPr lang="en-US" sz="2000" dirty="0" smtClean="0">
                <a:latin typeface="+mj-lt"/>
              </a:rPr>
              <a:t>Identify the various rockets and successfully pass the PE with 70% (at a minimum) and Annex A examinations.</a:t>
            </a:r>
          </a:p>
          <a:p>
            <a:pPr marL="233363" indent="-233363" eaLnBrk="1" hangingPunct="1">
              <a:tabLst>
                <a:tab pos="2001838" algn="l"/>
              </a:tabLst>
            </a:pPr>
            <a:endParaRPr lang="en-US" sz="1600" b="1" dirty="0" smtClean="0">
              <a:latin typeface="+mj-lt"/>
            </a:endParaRPr>
          </a:p>
          <a:p>
            <a:pPr marL="233363" indent="-233363" eaLnBrk="1" hangingPunct="1">
              <a:buNone/>
              <a:tabLst>
                <a:tab pos="2001838" algn="l"/>
              </a:tabLst>
            </a:pPr>
            <a:r>
              <a:rPr lang="en-US" sz="2000" b="1" dirty="0" smtClean="0">
                <a:latin typeface="+mj-lt"/>
              </a:rPr>
              <a:t>    SAFETY REQUIREMENTS: </a:t>
            </a:r>
            <a:r>
              <a:rPr lang="en-US" sz="2000" dirty="0" smtClean="0">
                <a:latin typeface="+mj-lt"/>
              </a:rPr>
              <a:t>None</a:t>
            </a:r>
          </a:p>
          <a:p>
            <a:pPr marL="233363" indent="-233363" eaLnBrk="1" hangingPunct="1">
              <a:tabLst>
                <a:tab pos="2001838" algn="l"/>
              </a:tabLst>
            </a:pPr>
            <a:endParaRPr lang="en-US" sz="1600" b="1" dirty="0" smtClean="0">
              <a:latin typeface="+mj-lt"/>
            </a:endParaRPr>
          </a:p>
          <a:p>
            <a:pPr marL="233363" indent="-233363" eaLnBrk="1" hangingPunct="1">
              <a:buNone/>
              <a:tabLst>
                <a:tab pos="2001838" algn="l"/>
              </a:tabLst>
            </a:pPr>
            <a:r>
              <a:rPr lang="en-US" sz="2000" b="1" dirty="0" smtClean="0">
                <a:latin typeface="+mj-lt"/>
              </a:rPr>
              <a:t>    SAFETY AWARENESS: </a:t>
            </a:r>
            <a:r>
              <a:rPr lang="en-US" sz="2000" dirty="0" smtClean="0">
                <a:latin typeface="+mj-lt"/>
              </a:rPr>
              <a:t>None</a:t>
            </a:r>
          </a:p>
          <a:p>
            <a:pPr marL="233363" indent="-233363" eaLnBrk="1" hangingPunct="1">
              <a:tabLst>
                <a:tab pos="2001838" algn="l"/>
              </a:tabLst>
            </a:pPr>
            <a:endParaRPr lang="en-US" sz="1600" b="1" dirty="0" smtClean="0">
              <a:latin typeface="+mj-lt"/>
            </a:endParaRPr>
          </a:p>
          <a:p>
            <a:pPr marL="233363" indent="-233363" eaLnBrk="1" hangingPunct="1">
              <a:buNone/>
              <a:tabLst>
                <a:tab pos="2001838" algn="l"/>
              </a:tabLst>
            </a:pPr>
            <a:r>
              <a:rPr lang="en-US" sz="2000" b="1" dirty="0" smtClean="0">
                <a:latin typeface="+mj-lt"/>
              </a:rPr>
              <a:t>    RISK ASSESSMENT LEVEL: </a:t>
            </a:r>
            <a:r>
              <a:rPr lang="en-US" sz="2000" dirty="0" smtClean="0">
                <a:latin typeface="+mj-lt"/>
              </a:rPr>
              <a:t>IV E No Risk</a:t>
            </a:r>
          </a:p>
          <a:p>
            <a:pPr marL="233363" indent="-233363" eaLnBrk="1" hangingPunct="1">
              <a:tabLst>
                <a:tab pos="2001838" algn="l"/>
              </a:tabLst>
            </a:pPr>
            <a:endParaRPr lang="en-US" sz="1600" b="1" dirty="0" smtClean="0">
              <a:latin typeface="+mj-lt"/>
            </a:endParaRPr>
          </a:p>
          <a:p>
            <a:pPr marL="233363" indent="-233363" eaLnBrk="1" hangingPunct="1">
              <a:buNone/>
              <a:tabLst>
                <a:tab pos="2001838" algn="l"/>
              </a:tabLst>
            </a:pPr>
            <a:r>
              <a:rPr lang="en-US" sz="2000" b="1" dirty="0" smtClean="0">
                <a:latin typeface="+mj-lt"/>
              </a:rPr>
              <a:t>    ENVIRONMENTAL CONSIDERATIONS: </a:t>
            </a:r>
            <a:r>
              <a:rPr lang="en-US" sz="2000" dirty="0" smtClean="0">
                <a:latin typeface="+mj-lt"/>
              </a:rPr>
              <a:t>None</a:t>
            </a:r>
          </a:p>
          <a:p>
            <a:pPr marL="233363" indent="-233363" eaLnBrk="1" hangingPunct="1">
              <a:tabLst>
                <a:tab pos="2001838" algn="l"/>
              </a:tabLst>
            </a:pPr>
            <a:endParaRPr lang="en-US" sz="2000" dirty="0" smtClean="0">
              <a:solidFill>
                <a:srgbClr val="FFC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24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sz="3200" b="1" u="sng" dirty="0" smtClean="0">
                <a:solidFill>
                  <a:schemeClr val="tx1"/>
                </a:solidFill>
              </a:rPr>
              <a:t>GENERAL CHARACTERISTICS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31837"/>
            <a:ext cx="9144000" cy="4525963"/>
          </a:xfrm>
        </p:spPr>
        <p:txBody>
          <a:bodyPr/>
          <a:lstStyle/>
          <a:p>
            <a:pPr marL="233363" indent="-233363" eaLnBrk="1" hangingPunct="1"/>
            <a:r>
              <a:rPr lang="en-US" sz="2400" dirty="0" smtClean="0">
                <a:latin typeface="+mj-lt"/>
              </a:rPr>
              <a:t>A military rocket consists of four components:</a:t>
            </a:r>
          </a:p>
          <a:p>
            <a:pPr marL="969963" lvl="2" indent="-333375" eaLnBrk="1" hangingPunct="1">
              <a:buNone/>
            </a:pPr>
            <a:r>
              <a:rPr lang="en-US" sz="2000" dirty="0" smtClean="0">
                <a:latin typeface="+mj-lt"/>
              </a:rPr>
              <a:t>-  Fuze</a:t>
            </a:r>
          </a:p>
          <a:p>
            <a:pPr marL="969963" lvl="2" indent="-333375" eaLnBrk="1" hangingPunct="1">
              <a:buNone/>
            </a:pPr>
            <a:r>
              <a:rPr lang="en-US" sz="2000" dirty="0" smtClean="0">
                <a:latin typeface="+mj-lt"/>
              </a:rPr>
              <a:t>-  Warhead</a:t>
            </a:r>
          </a:p>
          <a:p>
            <a:pPr marL="969963" lvl="2" indent="-333375" eaLnBrk="1" hangingPunct="1">
              <a:buNone/>
            </a:pPr>
            <a:r>
              <a:rPr lang="en-US" sz="2000" dirty="0" smtClean="0">
                <a:latin typeface="+mj-lt"/>
              </a:rPr>
              <a:t>-  Rocket motor</a:t>
            </a:r>
          </a:p>
          <a:p>
            <a:pPr marL="969963" lvl="2" indent="-333375" eaLnBrk="1" hangingPunct="1">
              <a:buNone/>
            </a:pPr>
            <a:r>
              <a:rPr lang="en-US" sz="2000" dirty="0" smtClean="0">
                <a:latin typeface="+mj-lt"/>
              </a:rPr>
              <a:t>-  Fin assembly</a:t>
            </a:r>
          </a:p>
          <a:p>
            <a:pPr eaLnBrk="1" hangingPunct="1"/>
            <a:endParaRPr lang="en-US" sz="1600" dirty="0" smtClean="0">
              <a:latin typeface="+mj-lt"/>
            </a:endParaRPr>
          </a:p>
          <a:p>
            <a:pPr marL="233363" indent="-233363" eaLnBrk="1" hangingPunct="1"/>
            <a:r>
              <a:rPr lang="en-US" sz="2400" dirty="0" smtClean="0">
                <a:latin typeface="+mj-lt"/>
              </a:rPr>
              <a:t>A rocket launcher holds the rocket and provides initial guidance and electrical contacts for firing</a:t>
            </a:r>
          </a:p>
          <a:p>
            <a:pPr marL="233363" indent="-233363" eaLnBrk="1" hangingPunct="1"/>
            <a:r>
              <a:rPr lang="en-US" sz="2400" dirty="0" smtClean="0">
                <a:latin typeface="+mj-lt"/>
              </a:rPr>
              <a:t>Launchers are mounted on vehicles, or aircraft</a:t>
            </a:r>
          </a:p>
        </p:txBody>
      </p:sp>
      <p:pic>
        <p:nvPicPr>
          <p:cNvPr id="1032" name="Picture 11" descr="hydra_70_0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19800" y="4572000"/>
            <a:ext cx="3124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295400"/>
            <a:ext cx="47656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C:\Users\randy.baldonado1\Pictures\2.75 Rkts Loa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72000"/>
            <a:ext cx="3505200" cy="2286000"/>
          </a:xfrm>
          <a:prstGeom prst="rect">
            <a:avLst/>
          </a:prstGeom>
          <a:noFill/>
        </p:spPr>
      </p:pic>
      <p:pic>
        <p:nvPicPr>
          <p:cNvPr id="4" name="Picture 5" descr="C:\Users\randy.baldonado1\Pictures\2.75 Rkts I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4572000"/>
            <a:ext cx="2514600" cy="228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153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sz="3200" b="1" u="sng" dirty="0" smtClean="0">
                <a:solidFill>
                  <a:schemeClr val="tx1"/>
                </a:solidFill>
              </a:rPr>
              <a:t>TYPICAL 2.75 INCH ROCKETS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2438400"/>
          </a:xfrm>
        </p:spPr>
        <p:txBody>
          <a:bodyPr/>
          <a:lstStyle/>
          <a:p>
            <a:pPr marL="228600" indent="-228600" eaLnBrk="1" hangingPunct="1"/>
            <a:r>
              <a:rPr lang="en-US" sz="2400" dirty="0" smtClean="0">
                <a:latin typeface="+mj-lt"/>
              </a:rPr>
              <a:t>The 2.75 inch (FFAR) </a:t>
            </a:r>
            <a:r>
              <a:rPr lang="en-US" sz="2400" b="1" u="sng" dirty="0" smtClean="0">
                <a:latin typeface="+mj-lt"/>
              </a:rPr>
              <a:t>F</a:t>
            </a:r>
            <a:r>
              <a:rPr lang="en-US" sz="2400" dirty="0" smtClean="0">
                <a:latin typeface="+mj-lt"/>
              </a:rPr>
              <a:t>olding </a:t>
            </a:r>
            <a:r>
              <a:rPr lang="en-US" sz="2400" b="1" u="sng" dirty="0" smtClean="0">
                <a:latin typeface="+mj-lt"/>
              </a:rPr>
              <a:t>F</a:t>
            </a:r>
            <a:r>
              <a:rPr lang="en-US" sz="2400" dirty="0" smtClean="0">
                <a:latin typeface="+mj-lt"/>
              </a:rPr>
              <a:t>in, </a:t>
            </a:r>
            <a:r>
              <a:rPr lang="en-US" sz="2400" b="1" u="sng" dirty="0" smtClean="0">
                <a:latin typeface="+mj-lt"/>
              </a:rPr>
              <a:t>A</a:t>
            </a:r>
            <a:r>
              <a:rPr lang="en-US" sz="2400" dirty="0" smtClean="0">
                <a:latin typeface="+mj-lt"/>
              </a:rPr>
              <a:t>ircraft </a:t>
            </a:r>
            <a:r>
              <a:rPr lang="en-US" sz="2400" b="1" u="sng" dirty="0" smtClean="0">
                <a:latin typeface="+mj-lt"/>
              </a:rPr>
              <a:t>R</a:t>
            </a:r>
            <a:r>
              <a:rPr lang="en-US" sz="2400" dirty="0" smtClean="0">
                <a:latin typeface="+mj-lt"/>
              </a:rPr>
              <a:t>ockets are air to ground rockets designed for deployment from rotary winged and other low speed aircraft.</a:t>
            </a:r>
          </a:p>
          <a:p>
            <a:pPr marL="228600" indent="-228600" eaLnBrk="1" hangingPunct="1">
              <a:buNone/>
            </a:pPr>
            <a:endParaRPr lang="en-US" sz="2400" dirty="0" smtClean="0">
              <a:solidFill>
                <a:srgbClr val="FFC000"/>
              </a:solidFill>
              <a:latin typeface="Arial Black" pitchFamily="34" charset="0"/>
            </a:endParaRPr>
          </a:p>
          <a:p>
            <a:pPr marL="233363" indent="-233363" eaLnBrk="1" hangingPunct="1"/>
            <a:r>
              <a:rPr lang="en-US" sz="2400" dirty="0" smtClean="0">
                <a:latin typeface="+mj-lt"/>
              </a:rPr>
              <a:t>Provided with a variety of warheads, they have a wide tactical application with high point target effectiveness.</a:t>
            </a:r>
          </a:p>
        </p:txBody>
      </p:sp>
      <p:pic>
        <p:nvPicPr>
          <p:cNvPr id="8198" name="Picture 6" descr="hydra70-001"/>
          <p:cNvPicPr>
            <a:picLocks noChangeAspect="1" noChangeArrowheads="1"/>
          </p:cNvPicPr>
          <p:nvPr/>
        </p:nvPicPr>
        <p:blipFill>
          <a:blip r:embed="rId2" cstate="screen"/>
          <a:srcRect l="-7011" t="-9352" r="-7005"/>
          <a:stretch>
            <a:fillRect/>
          </a:stretch>
        </p:blipFill>
        <p:spPr bwMode="auto">
          <a:xfrm>
            <a:off x="-152400" y="3352800"/>
            <a:ext cx="9372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hydra70-001"/>
          <p:cNvPicPr>
            <a:picLocks noChangeAspect="1" noChangeArrowheads="1"/>
          </p:cNvPicPr>
          <p:nvPr/>
        </p:nvPicPr>
        <p:blipFill>
          <a:blip r:embed="rId2" cstate="screen"/>
          <a:srcRect l="-7011" t="-9352" r="-7005"/>
          <a:stretch>
            <a:fillRect/>
          </a:stretch>
        </p:blipFill>
        <p:spPr bwMode="auto">
          <a:xfrm>
            <a:off x="-228600" y="3352800"/>
            <a:ext cx="9372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02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752600"/>
            <a:ext cx="9144000" cy="2971800"/>
          </a:xfrm>
          <a:prstGeom prst="rect">
            <a:avLst/>
          </a:prstGeom>
        </p:spPr>
        <p:txBody>
          <a:bodyPr/>
          <a:lstStyle/>
          <a:p>
            <a:pPr marL="233363" marR="0" lvl="0" indent="-233363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smtClean="0">
                <a:ln>
                  <a:solidFill>
                    <a:schemeClr val="bg1"/>
                  </a:solidFill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AME</a:t>
            </a:r>
            <a:r>
              <a:rPr kumimoji="0" lang="en-US" sz="3200" b="1" i="0" u="sng" strike="noStrike" kern="0" cap="none" spc="0" normalizeH="0" noProof="0" dirty="0" smtClean="0">
                <a:ln>
                  <a:solidFill>
                    <a:schemeClr val="bg1"/>
                  </a:solidFill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AND STUDENT-OUT</a:t>
            </a:r>
            <a:endParaRPr kumimoji="0" lang="en-US" sz="3200" b="1" i="0" u="sng" strike="noStrike" kern="0" cap="none" spc="0" normalizeH="0" baseline="0" noProof="0" dirty="0" smtClean="0">
              <a:ln>
                <a:solidFill>
                  <a:schemeClr val="bg1"/>
                </a:solidFill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467600" y="1981200"/>
            <a:ext cx="1371600" cy="762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152400" y="1371600"/>
            <a:ext cx="8763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   REFERENCES:  </a:t>
            </a:r>
            <a:r>
              <a:rPr lang="en-US" sz="2400" dirty="0" smtClean="0"/>
              <a:t>AME, Yellow Book, and TM 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   DODICs:  </a:t>
            </a:r>
            <a:r>
              <a:rPr lang="en-US" sz="2400" dirty="0" smtClean="0"/>
              <a:t>H974, HA14, H164, HA11, H519, H181,</a:t>
            </a:r>
          </a:p>
          <a:p>
            <a:r>
              <a:rPr lang="en-US" sz="2400" dirty="0" smtClean="0"/>
              <a:t>    J146/HA07, H185, H557, HA34, and HX06</a:t>
            </a:r>
          </a:p>
          <a:p>
            <a:endParaRPr lang="en-US" sz="2000" b="1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03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799"/>
          </a:xfrm>
        </p:spPr>
        <p:txBody>
          <a:bodyPr/>
          <a:lstStyle/>
          <a:p>
            <a:pPr eaLnBrk="1" hangingPunct="1"/>
            <a:r>
              <a:rPr lang="en-US" sz="3200" b="1" u="sng" dirty="0" smtClean="0">
                <a:solidFill>
                  <a:schemeClr val="tx1"/>
                </a:solidFill>
              </a:rPr>
              <a:t>MULTIPLE LAUNCH RKT SYSTEM (MLRS)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143000"/>
            <a:ext cx="8458200" cy="1447800"/>
          </a:xfrm>
        </p:spPr>
        <p:txBody>
          <a:bodyPr/>
          <a:lstStyle/>
          <a:p>
            <a:pPr marL="233363" indent="-233363" eaLnBrk="1" hangingPunct="1"/>
            <a:r>
              <a:rPr lang="en-US" sz="2400" dirty="0" smtClean="0"/>
              <a:t>  Two main components</a:t>
            </a:r>
          </a:p>
          <a:p>
            <a:pPr marL="569913" lvl="1" indent="-336550" eaLnBrk="1" hangingPunct="1">
              <a:buNone/>
            </a:pPr>
            <a:r>
              <a:rPr lang="en-US" sz="2400" dirty="0" smtClean="0"/>
              <a:t>   -   Rocket assembly</a:t>
            </a:r>
          </a:p>
          <a:p>
            <a:pPr marL="569913" lvl="1" indent="-336550" eaLnBrk="1" hangingPunct="1">
              <a:buNone/>
            </a:pPr>
            <a:r>
              <a:rPr lang="en-US" sz="2400" dirty="0" smtClean="0"/>
              <a:t>   -   Rocket Pod, Launcher pod container (LPC)</a:t>
            </a:r>
          </a:p>
        </p:txBody>
      </p:sp>
      <p:pic>
        <p:nvPicPr>
          <p:cNvPr id="1026" name="Picture 2" descr="C:\Users\randy.baldonado1\Pictures\MLRS_Multiple_Launch%20_Rocket_System_US_United_States_Army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200400"/>
            <a:ext cx="3962400" cy="3048000"/>
          </a:xfrm>
          <a:prstGeom prst="rect">
            <a:avLst/>
          </a:prstGeom>
          <a:noFill/>
        </p:spPr>
      </p:pic>
      <p:pic>
        <p:nvPicPr>
          <p:cNvPr id="7" name="Picture 2" descr="https://mhp.redstone.army.mil/source/DAC_APP/AME/AME_Content/Rockets/GROUND_ROCKETS/H185/Images/Thumbnail/H185_thumb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886200"/>
            <a:ext cx="4572000" cy="152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11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u="sng" dirty="0" smtClean="0">
                <a:ln>
                  <a:solidFill>
                    <a:srgbClr val="FFC000"/>
                  </a:solidFill>
                </a:ln>
                <a:solidFill>
                  <a:schemeClr val="tx1"/>
                </a:solidFill>
              </a:rPr>
              <a:t>MLRS ROCKET ASSEMBLY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066800"/>
            <a:ext cx="34211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   </a:t>
            </a:r>
            <a:r>
              <a:rPr lang="en-US" sz="2400" b="1" u="sng" dirty="0" smtClean="0"/>
              <a:t>Characteristics</a:t>
            </a:r>
            <a:r>
              <a:rPr lang="en-US" sz="2400" b="1" dirty="0" smtClean="0"/>
              <a:t> </a:t>
            </a:r>
          </a:p>
          <a:p>
            <a:r>
              <a:rPr lang="en-US" sz="2400" dirty="0" smtClean="0"/>
              <a:t>     -  Tube launched</a:t>
            </a:r>
          </a:p>
          <a:p>
            <a:r>
              <a:rPr lang="en-US" sz="2400" dirty="0" smtClean="0"/>
              <a:t>     -  Free flight rockets</a:t>
            </a:r>
          </a:p>
          <a:p>
            <a:r>
              <a:rPr lang="en-US" sz="2400" dirty="0" smtClean="0"/>
              <a:t>     -  Spin stabilized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4876800" y="106680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   </a:t>
            </a:r>
            <a:r>
              <a:rPr lang="en-US" sz="2400" b="1" u="sng" dirty="0" smtClean="0"/>
              <a:t>Components</a:t>
            </a:r>
            <a:r>
              <a:rPr lang="en-US" sz="2400" b="1" dirty="0" smtClean="0"/>
              <a:t> </a:t>
            </a:r>
          </a:p>
          <a:p>
            <a:r>
              <a:rPr lang="en-US" sz="2400" dirty="0" smtClean="0"/>
              <a:t>     -  Fuze</a:t>
            </a:r>
          </a:p>
          <a:p>
            <a:r>
              <a:rPr lang="en-US" sz="2400" dirty="0" smtClean="0"/>
              <a:t>     -  Warhead Assembly</a:t>
            </a:r>
          </a:p>
          <a:p>
            <a:r>
              <a:rPr lang="en-US" sz="2400" dirty="0" smtClean="0"/>
              <a:t>     -  Rkt Motor Assembly</a:t>
            </a:r>
          </a:p>
          <a:p>
            <a:r>
              <a:rPr lang="en-US" sz="2400" dirty="0" smtClean="0"/>
              <a:t>     -  4 Spring loaded canted           </a:t>
            </a:r>
          </a:p>
          <a:p>
            <a:r>
              <a:rPr lang="en-US" sz="2400" dirty="0" smtClean="0"/>
              <a:t>         fins w/a fin opening </a:t>
            </a:r>
          </a:p>
          <a:p>
            <a:r>
              <a:rPr lang="en-US" sz="2400" dirty="0" smtClean="0"/>
              <a:t>         restraint device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029200" y="4038600"/>
            <a:ext cx="4114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   </a:t>
            </a:r>
            <a:r>
              <a:rPr lang="en-US" sz="2000" b="1" u="sng" dirty="0" smtClean="0"/>
              <a:t>Payload</a:t>
            </a:r>
          </a:p>
          <a:p>
            <a:r>
              <a:rPr lang="en-US" dirty="0" smtClean="0"/>
              <a:t>      -   </a:t>
            </a:r>
            <a:r>
              <a:rPr lang="en-US" sz="2000" dirty="0" smtClean="0"/>
              <a:t>Each warhead contains 4</a:t>
            </a:r>
          </a:p>
          <a:p>
            <a:r>
              <a:rPr lang="en-US" sz="2000" dirty="0" smtClean="0"/>
              <a:t>          sabots and over 600 sub-                  </a:t>
            </a:r>
          </a:p>
          <a:p>
            <a:r>
              <a:rPr lang="en-US" sz="2000" dirty="0" smtClean="0"/>
              <a:t>          munitions </a:t>
            </a:r>
          </a:p>
          <a:p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   </a:t>
            </a:r>
            <a:r>
              <a:rPr lang="en-US" sz="2000" b="1" u="sng" dirty="0" smtClean="0"/>
              <a:t>Dimensions</a:t>
            </a:r>
          </a:p>
          <a:p>
            <a:r>
              <a:rPr lang="en-US" sz="2000" dirty="0" smtClean="0"/>
              <a:t>      L- 12’11” </a:t>
            </a:r>
            <a:r>
              <a:rPr lang="en-US" sz="2000" b="1" dirty="0" smtClean="0"/>
              <a:t>x</a:t>
            </a:r>
            <a:r>
              <a:rPr lang="en-US" sz="2000" dirty="0" smtClean="0"/>
              <a:t> W- 3’4” </a:t>
            </a:r>
            <a:r>
              <a:rPr lang="en-US" sz="2000" b="1" dirty="0" smtClean="0"/>
              <a:t>x</a:t>
            </a:r>
            <a:r>
              <a:rPr lang="en-US" sz="2000" dirty="0" smtClean="0"/>
              <a:t> H- 2’7”</a:t>
            </a:r>
          </a:p>
          <a:p>
            <a:r>
              <a:rPr lang="en-US" sz="2000" dirty="0" smtClean="0"/>
              <a:t>      Weight 683.55 lbs</a:t>
            </a:r>
            <a:endParaRPr lang="en-US" sz="2000" dirty="0"/>
          </a:p>
        </p:txBody>
      </p:sp>
      <p:pic>
        <p:nvPicPr>
          <p:cNvPr id="29699" name="Picture 3" descr="C:\Users\randy.baldonado1\Pictures\ML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43200"/>
            <a:ext cx="5105400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846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u="sng" dirty="0" smtClean="0">
                <a:ln>
                  <a:solidFill>
                    <a:srgbClr val="FFC000"/>
                  </a:solidFill>
                </a:ln>
                <a:solidFill>
                  <a:schemeClr val="tx1"/>
                </a:solidFill>
              </a:rPr>
              <a:t>MLRS ROCKET ASSEMBLY</a:t>
            </a:r>
          </a:p>
        </p:txBody>
      </p:sp>
      <p:pic>
        <p:nvPicPr>
          <p:cNvPr id="30722" name="Picture 2" descr="C:\Users\randy.baldonado1\Pictures\MLRS breakdow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90600"/>
            <a:ext cx="6324600" cy="4495800"/>
          </a:xfrm>
          <a:prstGeom prst="rect">
            <a:avLst/>
          </a:prstGeom>
          <a:noFill/>
        </p:spPr>
      </p:pic>
      <p:pic>
        <p:nvPicPr>
          <p:cNvPr id="30723" name="Picture 3" descr="C:\Users\randy.baldonado1\Pictures\MLRS Tan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4343401"/>
            <a:ext cx="4038600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051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685800" y="1143000"/>
            <a:ext cx="9144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33363" indent="-233363">
              <a:buFont typeface="Arial" pitchFamily="34" charset="0"/>
              <a:buChar char="•"/>
            </a:pPr>
            <a:r>
              <a:rPr lang="en-US" sz="2400" dirty="0" smtClean="0"/>
              <a:t> Various rockets and how to identify them</a:t>
            </a:r>
          </a:p>
          <a:p>
            <a:pPr marL="233363" indent="-233363"/>
            <a:endParaRPr lang="en-US" sz="2400" dirty="0" smtClean="0"/>
          </a:p>
          <a:p>
            <a:pPr marL="233363" indent="-233363">
              <a:buFont typeface="Arial" pitchFamily="34" charset="0"/>
              <a:buChar char="•"/>
            </a:pPr>
            <a:r>
              <a:rPr lang="en-US" sz="2400" dirty="0" smtClean="0"/>
              <a:t> Color codes</a:t>
            </a:r>
          </a:p>
          <a:p>
            <a:pPr marL="233363" indent="-233363"/>
            <a:endParaRPr lang="en-US" sz="2400" dirty="0" smtClean="0"/>
          </a:p>
          <a:p>
            <a:pPr marL="233363" indent="-233363">
              <a:buFont typeface="Arial" pitchFamily="34" charset="0"/>
              <a:buChar char="•"/>
            </a:pPr>
            <a:r>
              <a:rPr lang="en-US" sz="2400" dirty="0" smtClean="0"/>
              <a:t> Components of 2.75 Rkts</a:t>
            </a:r>
          </a:p>
          <a:p>
            <a:pPr marL="233363" indent="-233363">
              <a:buFont typeface="Arial" pitchFamily="34" charset="0"/>
              <a:buChar char="•"/>
            </a:pPr>
            <a:endParaRPr lang="en-US" sz="2400" dirty="0" smtClean="0"/>
          </a:p>
          <a:p>
            <a:pPr marL="233363" indent="-233363">
              <a:buFont typeface="Arial" pitchFamily="34" charset="0"/>
              <a:buChar char="•"/>
            </a:pPr>
            <a:r>
              <a:rPr lang="en-US" sz="2400" dirty="0" smtClean="0"/>
              <a:t> MLRS</a:t>
            </a:r>
          </a:p>
          <a:p>
            <a:pPr marL="233363" indent="-233363">
              <a:buFont typeface="Arial" pitchFamily="34" charset="0"/>
              <a:buChar char="•"/>
            </a:pPr>
            <a:endParaRPr lang="en-US" sz="2400" dirty="0" smtClean="0"/>
          </a:p>
          <a:p>
            <a:pPr marL="233363" indent="-233363">
              <a:buFont typeface="Arial" pitchFamily="34" charset="0"/>
              <a:buChar char="•"/>
            </a:pPr>
            <a:r>
              <a:rPr lang="en-US" sz="2400" dirty="0" smtClean="0"/>
              <a:t> 83MM and 66MM Rockets</a:t>
            </a:r>
          </a:p>
          <a:p>
            <a:pPr marL="233363" indent="-233363"/>
            <a:endParaRPr lang="en-US" sz="2400" dirty="0" smtClean="0"/>
          </a:p>
          <a:p>
            <a:pPr marL="233363" indent="-233363">
              <a:buFont typeface="Arial" pitchFamily="34" charset="0"/>
              <a:buChar char="•"/>
            </a:pPr>
            <a:r>
              <a:rPr lang="en-US" sz="2400" dirty="0" smtClean="0"/>
              <a:t> Intended use</a:t>
            </a:r>
          </a:p>
          <a:p>
            <a:pPr marL="233363" indent="-233363">
              <a:buFont typeface="Arial" pitchFamily="34" charset="0"/>
              <a:buChar char="•"/>
            </a:pPr>
            <a:endParaRPr lang="en-US" sz="2400" dirty="0" smtClean="0"/>
          </a:p>
          <a:p>
            <a:pPr marL="233363" indent="-233363">
              <a:buFont typeface="Arial" pitchFamily="34" charset="0"/>
              <a:buChar char="•"/>
            </a:pPr>
            <a:r>
              <a:rPr lang="en-US" sz="2400" dirty="0" smtClean="0"/>
              <a:t> Questions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52400"/>
            <a:ext cx="91440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SUMMARY</a:t>
            </a:r>
            <a:endParaRPr kumimoji="0" lang="en-US" sz="3200" b="1" i="0" u="sng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4515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276600" y="0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 smtClean="0"/>
              <a:t>ID ROCKETS</a:t>
            </a:r>
            <a:endParaRPr lang="en-US" sz="3200" dirty="0"/>
          </a:p>
        </p:txBody>
      </p:sp>
      <p:pic>
        <p:nvPicPr>
          <p:cNvPr id="4" name="Picture 2" descr="https://mhp.redstone.army.mil/source/DAC_APP/AME/AME_Content/Rockets/GROUND_ROCKETS/H557/Images/Thumbnail/H557_thumb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5943600"/>
            <a:ext cx="2971800" cy="742951"/>
          </a:xfrm>
          <a:prstGeom prst="rect">
            <a:avLst/>
          </a:prstGeom>
          <a:noFill/>
        </p:spPr>
      </p:pic>
      <p:pic>
        <p:nvPicPr>
          <p:cNvPr id="5" name="Picture 2" descr="https://mhp.redstone.army.mil/source/DAC_APP/AME/AME_Content/Rockets/GROUND_ROCKETS/HA34/Images/Thumbnail/HA34_thumb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lum bright="-23000"/>
          </a:blip>
          <a:srcRect/>
          <a:stretch>
            <a:fillRect/>
          </a:stretch>
        </p:blipFill>
        <p:spPr bwMode="auto">
          <a:xfrm rot="5400000">
            <a:off x="6019800" y="2971800"/>
            <a:ext cx="4267200" cy="91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926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1258</Words>
  <Application>Microsoft Office PowerPoint</Application>
  <PresentationFormat>On-screen Show (4:3)</PresentationFormat>
  <Paragraphs>292</Paragraphs>
  <Slides>107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2" baseType="lpstr">
      <vt:lpstr>Algerian</vt:lpstr>
      <vt:lpstr>Arial</vt:lpstr>
      <vt:lpstr>Arial Black</vt:lpstr>
      <vt:lpstr>Calibri</vt:lpstr>
      <vt:lpstr>Office Theme</vt:lpstr>
      <vt:lpstr>ROCKETS</vt:lpstr>
      <vt:lpstr>TYPES</vt:lpstr>
      <vt:lpstr>AT-4</vt:lpstr>
      <vt:lpstr> C995  CARTRIDGE AND LAUNCHER, 84MM M136 AT-4</vt:lpstr>
      <vt:lpstr>Safety precautions</vt:lpstr>
      <vt:lpstr>Packaging</vt:lpstr>
      <vt:lpstr>OUTER CONTAINER checklist</vt:lpstr>
      <vt:lpstr>PowerPoint Presentation</vt:lpstr>
      <vt:lpstr>INNER CONTAINER CHECKLIST</vt:lpstr>
      <vt:lpstr>INDIVIDUAL ITEM CHECKLIST</vt:lpstr>
      <vt:lpstr>INDIVIDUAL ITEM CHECKLIST (cont)</vt:lpstr>
      <vt:lpstr>INDIVIDUAL ITEM CHECKLIST (cont)</vt:lpstr>
      <vt:lpstr>REFERENCES</vt:lpstr>
      <vt:lpstr>LIGHT-WEIGHT ANTI-ARMOR WEAPON (LAW)</vt:lpstr>
      <vt:lpstr> HA29  ROCKET, 66MM, HE M72A7 LAW WITH GRAZE</vt:lpstr>
      <vt:lpstr>Safety precautions</vt:lpstr>
      <vt:lpstr>Packaging</vt:lpstr>
      <vt:lpstr>PALLET CHECKLIST </vt:lpstr>
      <vt:lpstr>PALLET CHECKLIST (CONT) </vt:lpstr>
      <vt:lpstr>OUTER CONTAINER checklist</vt:lpstr>
      <vt:lpstr>PowerPoint Presentation</vt:lpstr>
      <vt:lpstr>INNER CONTAINER CHECKLIST</vt:lpstr>
      <vt:lpstr>INDIVIDUAL ITEM CHECKLIST</vt:lpstr>
      <vt:lpstr>INDIVIDUAL ITEM CHECKLIST (cont)</vt:lpstr>
      <vt:lpstr>REFERENCES</vt:lpstr>
      <vt:lpstr> HA21 ROCKET ASSEMBLY, 21MM M72AS LAW TRAINER</vt:lpstr>
      <vt:lpstr>Safety precautions</vt:lpstr>
      <vt:lpstr>Packaging</vt:lpstr>
      <vt:lpstr>PALLET CHECKLIST </vt:lpstr>
      <vt:lpstr>PALLET CHECKLIST (CONT) </vt:lpstr>
      <vt:lpstr>OUTER CONTAINER checklist</vt:lpstr>
      <vt:lpstr>PowerPoint Presentation</vt:lpstr>
      <vt:lpstr>INNER CONTAINER CHECKLIST</vt:lpstr>
      <vt:lpstr>INDIVIDUAL ITEM CHECKLIST</vt:lpstr>
      <vt:lpstr>INDIVIDUAL ITEM CHECKLIST (cont)</vt:lpstr>
      <vt:lpstr>REFERENCES</vt:lpstr>
      <vt:lpstr> SHOULDER-LAUNCHED MULTI-PURPOSE ASSAULT WEAPON</vt:lpstr>
      <vt:lpstr> HA08  ROCKET AND LAUNCHER, 83MM HEDP BUNKER DEFEAT MUNITION, M141 (SMAW-D)</vt:lpstr>
      <vt:lpstr>Safety precautions</vt:lpstr>
      <vt:lpstr>Packaging</vt:lpstr>
      <vt:lpstr>OUTER CONTAINER checklist</vt:lpstr>
      <vt:lpstr>PowerPoint Presentation</vt:lpstr>
      <vt:lpstr>INNER CONTAINER CHECKLIST</vt:lpstr>
      <vt:lpstr>INDIVIDUAL ITEM CHECKLIST</vt:lpstr>
      <vt:lpstr> INDIVIDUAL ITEM CHECKLIST (cont)</vt:lpstr>
      <vt:lpstr>REFERENCES</vt:lpstr>
      <vt:lpstr> HA34  ROCKET AND LAUNCHER, 83MM ne mk 80 mod 0(SMAW)</vt:lpstr>
      <vt:lpstr>Safety precautions</vt:lpstr>
      <vt:lpstr>Packaging</vt:lpstr>
      <vt:lpstr>OUTER CONTAINER checklist</vt:lpstr>
      <vt:lpstr>PowerPoint Presentation</vt:lpstr>
      <vt:lpstr>INNER CONTAINER CHECKLIST</vt:lpstr>
      <vt:lpstr>INDIVIDUAL ITEM CHECKLIST</vt:lpstr>
      <vt:lpstr> INDIVIDUAL ITEM CHECKLIST (cont)</vt:lpstr>
      <vt:lpstr>REFERENCES</vt:lpstr>
      <vt:lpstr> Hx05 ROCKET, 83MM assault mk3 mod 0(SMAW)</vt:lpstr>
      <vt:lpstr>Safety precautions</vt:lpstr>
      <vt:lpstr>Packaging</vt:lpstr>
      <vt:lpstr>OUTER CONTAINER checklist</vt:lpstr>
      <vt:lpstr>PowerPoint Presentation</vt:lpstr>
      <vt:lpstr>INNER CONTAINER CHECKLIST</vt:lpstr>
      <vt:lpstr>INNER CONTAINER CHECKLIST (cont)</vt:lpstr>
      <vt:lpstr>INDIVIDUAL ITEM CHECKLIST</vt:lpstr>
      <vt:lpstr> INDIVIDUAL ITEM CHECKLIST (cont)</vt:lpstr>
      <vt:lpstr> INDIVIDUAL ITEM CHECKLIST (cont)</vt:lpstr>
      <vt:lpstr>REFERENCES</vt:lpstr>
      <vt:lpstr> Hx06 ROCKET, 83MM heaa mk6 mod 0(SMAW)</vt:lpstr>
      <vt:lpstr>Safety precautions</vt:lpstr>
      <vt:lpstr>Packaging</vt:lpstr>
      <vt:lpstr>OUTER CONTAINER checklist</vt:lpstr>
      <vt:lpstr>PowerPoint Presentation</vt:lpstr>
      <vt:lpstr>INNER CONTAINER CHECKLIST</vt:lpstr>
      <vt:lpstr>INNER CONTAINER CHECKLIST (cont)</vt:lpstr>
      <vt:lpstr>INDIVIDUAL ITEM CHECKLIST</vt:lpstr>
      <vt:lpstr> INDIVIDUAL ITEM CHECKLIST (cont)</vt:lpstr>
      <vt:lpstr> INDIVIDUAL ITEM CHECKLIST (cont)</vt:lpstr>
      <vt:lpstr> INDIVIDUAL ITEM CHECKLIST (cont)</vt:lpstr>
      <vt:lpstr>REFERENCES</vt:lpstr>
      <vt:lpstr> Hx07 ROCKET, 83MM heaa practice mk7 mod 0(SMAW)</vt:lpstr>
      <vt:lpstr>Safety precautions</vt:lpstr>
      <vt:lpstr>Packaging</vt:lpstr>
      <vt:lpstr>OUTER CONTAINER checklist</vt:lpstr>
      <vt:lpstr>PowerPoint Presentation</vt:lpstr>
      <vt:lpstr>INNER CONTAINER CHECKLIST</vt:lpstr>
      <vt:lpstr>INNER CONTAINER CHECKLIST (cont)</vt:lpstr>
      <vt:lpstr>INDIVIDUAL ITEM CHECKLIST</vt:lpstr>
      <vt:lpstr> INDIVIDUAL ITEM CHECKLIST (cont)</vt:lpstr>
      <vt:lpstr> INDIVIDUAL ITEM CHECKLIST (cont)</vt:lpstr>
      <vt:lpstr>REFERENCES</vt:lpstr>
      <vt:lpstr>PowerPoint Presentation</vt:lpstr>
      <vt:lpstr>TERMINAL LEARNING OBJECTIVE </vt:lpstr>
      <vt:lpstr>GENERAL CHARACTERISTICS</vt:lpstr>
      <vt:lpstr>TYPICAL 2.75 INCH ROCKETS</vt:lpstr>
      <vt:lpstr>PowerPoint Presentation</vt:lpstr>
      <vt:lpstr>MULTIPLE LAUNCH RKT SYSTEM (MLRS)</vt:lpstr>
      <vt:lpstr>MLRS ROCKET ASSEMBLY</vt:lpstr>
      <vt:lpstr>MLRS ROCKET ASSEMBLY</vt:lpstr>
      <vt:lpstr>PowerPoint Presentation</vt:lpstr>
      <vt:lpstr>PowerPoint Presentation</vt:lpstr>
      <vt:lpstr>TERMINAL LEARNING OBJECTIVE </vt:lpstr>
      <vt:lpstr>GENERAL CHARACTERISTICS</vt:lpstr>
      <vt:lpstr>TYPICAL 2.75 INCH ROCKETS</vt:lpstr>
      <vt:lpstr>PowerPoint Presentation</vt:lpstr>
      <vt:lpstr>MULTIPLE LAUNCH RKT SYSTEM (MLRS)</vt:lpstr>
      <vt:lpstr>MLRS ROCKET ASSEMBLY</vt:lpstr>
      <vt:lpstr>MLRS ROCKET ASSEMBLY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ROCKETS</dc:title>
  <dc:creator>Cline Cpl Aaron C</dc:creator>
  <cp:lastModifiedBy>Cline Cpl Aaron C</cp:lastModifiedBy>
  <cp:revision>33</cp:revision>
  <dcterms:created xsi:type="dcterms:W3CDTF">2006-08-16T00:00:00Z</dcterms:created>
  <dcterms:modified xsi:type="dcterms:W3CDTF">2020-03-11T12:15:01Z</dcterms:modified>
</cp:coreProperties>
</file>